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257" r:id="rId2"/>
    <p:sldId id="256" r:id="rId3"/>
    <p:sldId id="281" r:id="rId4"/>
    <p:sldId id="282" r:id="rId5"/>
    <p:sldId id="260" r:id="rId6"/>
    <p:sldId id="284" r:id="rId7"/>
    <p:sldId id="394" r:id="rId8"/>
    <p:sldId id="398" r:id="rId9"/>
    <p:sldId id="261" r:id="rId10"/>
    <p:sldId id="389" r:id="rId11"/>
    <p:sldId id="400" r:id="rId12"/>
    <p:sldId id="401" r:id="rId13"/>
    <p:sldId id="395" r:id="rId14"/>
    <p:sldId id="399" r:id="rId15"/>
    <p:sldId id="396" r:id="rId16"/>
    <p:sldId id="402" r:id="rId17"/>
    <p:sldId id="283" r:id="rId18"/>
    <p:sldId id="397" r:id="rId19"/>
    <p:sldId id="403" r:id="rId20"/>
    <p:sldId id="262" r:id="rId21"/>
    <p:sldId id="288" r:id="rId22"/>
    <p:sldId id="258" r:id="rId23"/>
  </p:sldIdLst>
  <p:sldSz cx="12192000" cy="6858000"/>
  <p:notesSz cx="6858000" cy="9144000"/>
  <p:embeddedFontLst>
    <p:embeddedFont>
      <p:font typeface="等线" panose="02010600030101010101" pitchFamily="2" charset="-122"/>
      <p:regular r:id="rId25"/>
      <p:bold r:id="rId26"/>
    </p:embeddedFont>
    <p:embeddedFont>
      <p:font typeface="汉仪旗黑-55简" panose="00020600040101010101" charset="-128"/>
      <p:regular r:id="rId27"/>
    </p:embeddedFont>
    <p:embeddedFont>
      <p:font typeface="汉仪雅酷黑-65J" panose="02010600030101010101" charset="-122"/>
      <p:regular r:id="rId28"/>
    </p:embeddedFont>
    <p:embeddedFont>
      <p:font typeface="楷体" panose="02010609060101010101" pitchFamily="49" charset="-122"/>
      <p:regular r:id="rId29"/>
    </p:embeddedFont>
    <p:embeddedFont>
      <p:font typeface="微软雅黑" panose="020B0503020204020204" pitchFamily="34" charset="-122"/>
      <p:regular r:id="rId30"/>
      <p:bold r:id="rId31"/>
    </p:embeddedFont>
    <p:embeddedFont>
      <p:font typeface="Consolas" panose="020B0609020204030204" pitchFamily="49" charset="0"/>
      <p:regular r:id="rId32"/>
      <p:bold r:id="rId33"/>
      <p:italic r:id="rId34"/>
      <p:boldItalic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jue Xiao" initials="LX" lastIdx="1" clrIdx="0">
    <p:extLst>
      <p:ext uri="{19B8F6BF-5375-455C-9EA6-DF929625EA0E}">
        <p15:presenceInfo xmlns:p15="http://schemas.microsoft.com/office/powerpoint/2012/main" userId="2faf2ce9825a93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4E51BE"/>
    <a:srgbClr val="191F6F"/>
    <a:srgbClr val="5E6D98"/>
    <a:srgbClr val="6978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0T17:22:15.17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0T17:22:15.60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0T17:05:28.19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1,'2'0,"0"0,0 1,0 0,1-1,-1 1,0 0,0 0,3 2,11 4,71 14,24 7,-93-23,1-1,-1-1,1-1,0 0,24-2,22 2,-42 2,-5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0T17:05:29.47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0,'1'1,"-1"0,0 0,0 0,1 0,-1 0,1 0,-1 0,1-1,-1 1,1 0,-1 0,1 0,0-1,0 1,-1 0,1-1,0 1,0-1,0 1,-1-1,1 1,0-1,0 1,0-1,0 0,2 1,29 5,-29-6,11 2,26 2,-1 2,0 1,39 14,-62-16,0-1,1-1,-1 0,1-1,19-1,-13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0T17:05:30.64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1,'8'0,"0"2,0-1,0 1,0 0,0 1,0 0,0 0,8 6,-5-4,-1 0,1-1,19 6,-2-3,0 2,0 1,-1 1,39 21,-10-4,-46-24,-1 0,1-1,0-1,1 0,-1 0,19 0,-6-1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0T17:05:45.639"/>
    </inkml:context>
    <inkml:brush xml:id="br0">
      <inkml:brushProperty name="width" value="0.05" units="cm"/>
      <inkml:brushProperty name="height" value="0.05" units="cm"/>
      <inkml:brushProperty name="color" value="#FFFFFF"/>
    </inkml:brush>
  </inkml:definitions>
  <inkml:trace contextRef="#ctx0" brushRef="#br0">247 290 24575,'-1'-3'0,"1"0"0,-2 0 0,1 0 0,0 0 0,-1 0 0,1 0 0,-1 0 0,0 0 0,0 1 0,0-1 0,-5-3 0,-12-20 0,5-9 0,8 18 0,0 1 0,-2-1 0,0 2 0,-12-19 0,8 10 0,10 11 0,2 13 0,0-1 0,0 1 0,1 0 0,-1 0 0,0-1 0,0 1 0,0 0 0,1 0 0,-1 0 0,0-1 0,0 1 0,1 0 0,-1 0 0,0 0 0,0 0 0,1 0 0,-1 0 0,0-1 0,0 1 0,1 0 0,-1 0 0,0 0 0,1 0 0,-1 0 0,0 0 0,1 0 0,-1 0 0,0 0 0,0 0 0,1 0 0,-1 1 0,0-1 0,0 0 0,1 0 0,-1 0 0,0 0 0,1 1 0,0-1 0,1 1 0,-1 0 0,0 0 0,0 0 0,0 0 0,1 0 0,-1 1 0,0-1 0,0 0 0,-1 1 0,1-1 0,0 0 0,0 1 0,-1-1 0,1 1 0,0-1 0,-1 1 0,0-1 0,1 3 0,5 33 0,-6-34 0,1 5 0,2 17 0,-1 39 0,-2-59 0,0 1 0,-1-1 0,1 1 0,-1 0 0,-1-1 0,1 0 0,-1 1 0,0-1 0,0 0 0,0 0 0,-1 0 0,0 0 0,-4 6 0,6-10 0,0 1 0,-1 0 0,1-1 0,-1 0 0,1 1 0,-1-1 0,1 0 0,-1 0 0,0 0 0,0 0 0,0 0 0,0 0 0,0 0 0,0 0 0,0-1 0,0 1 0,0-1 0,0 0 0,0 0 0,0 1 0,0-1 0,0-1 0,0 1 0,0 0 0,0 0 0,0-1 0,0 1 0,0-1 0,0 0 0,0 1 0,0-1 0,0 0 0,0 0 0,1 0 0,-1 0 0,-2-3 0,0 1 0,0-1 0,0 0 0,1 0 0,-1 0 0,1 0 0,0-1 0,0 1 0,1-1 0,-1 0 0,1 0 0,0 0 0,1 0 0,-3-7 0,0-19 0,2 1 0,1-1 0,1 1 0,5-39 0,-5 67 0,0 0 0,0 0 0,0 0 0,1 0 0,-1 0 0,0 0 0,1 1 0,0-1 0,-1 0 0,1 0 0,0 0 0,0 1 0,0-1 0,0 0 0,0 1 0,0-1 0,1 1 0,-1 0 0,1-1 0,-1 1 0,0 0 0,1 0 0,0-1 0,2 0 0,-2 2 0,1-1 0,-1 1 0,0 0 0,0 0 0,1 0 0,-1 0 0,0 1 0,0-1 0,1 0 0,-1 1 0,0 0 0,0-1 0,0 1 0,0 0 0,0 0 0,0 0 0,0 1 0,0-1 0,-1 0 0,1 1 0,2 1 0,11 12 0,0 2 0,-1-1 0,-1 2 0,0 0 0,15 29 0,-24-37 0,0 0 0,-1 1 0,1 0 0,-2-1 0,0 1 0,0 0 0,-1 0 0,0 0 0,-1 0 0,-1 12 0,1-23 0,0 0 0,0 0 0,0 0 0,0 0 0,0 0 0,0 0 0,0 0 0,0 0 0,0 0 0,0 0 0,0 0 0,0 0 0,0 0 0,0 0 0,0 0 0,0 0 0,1 0 0,-1 0 0,0 0 0,0 0 0,0 0 0,0 0 0,0 0 0,0 0 0,0 0 0,0 0 0,0 0 0,0 0 0,0 0 0,0 0 0,0 0 0,0 0 0,0 0 0,0 0 0,0 0 0,0 0 0,0 0 0,0 0 0,0 0 0,1 0 0,-1 0 0,0 0 0,0 0 0,0 0 0,0 1 0,4-11 0,5-16 0,26-109 0,-35 135 0,0 9 0,-1 0 0,0 0 0,-1 0 0,-2 9 0,-4 1 0,6-10 0,-1 0 0,-1 0 0,0 0 0,0-1 0,0 0 0,-1 0 0,0 0 0,-1 0 0,-7 7 0,12-14 0,0 0 0,0 0 0,-1 0 0,1 0 0,0-1 0,0 1 0,0-1 0,-1 1 0,1-1 0,0 1 0,-1-1 0,1 0 0,-1 1 0,1-1 0,0 0 0,-1 0 0,1 0 0,-1 0 0,1 0 0,0 0 0,-3-1 0,2 0 0,0 0 0,0 0 0,0 0 0,0-1 0,1 1 0,-1 0 0,0-1 0,1 1 0,-1-1 0,1 0 0,-1 1 0,-1-4 0,-1-3 0,-1 0 0,1 0 0,1-1 0,-1 1 0,-2-12 0,6 18 0,0 1 0,-1 0 0,1-1 0,0 1 0,0 0 0,0-1 0,0 1 0,0-1 0,0 1 0,0 0 0,0-1 0,0 1 0,1 0 0,-1-1 0,1 1 0,-1 0 0,1 0 0,-1-1 0,1 1 0,0 0 0,0-2 0,1 2 0,0-1 0,-1 1 0,1 0 0,0-1 0,0 1 0,0 0 0,0 0 0,0 0 0,0 0 0,0 1 0,0-1 0,3 0 0,7-1 0,0 1 0,1 0 0,23 2 0,-25-1 0,10 0 0,-7 0 0,-1 0 0,0 1 0,20 4 0,-28-3 0,-1-1 0,1 0 0,-1 1 0,0 0 0,0 0 0,0 0 0,0 1 0,0-1 0,-1 1 0,1 0 0,-1 0 0,1 0 0,-1 1 0,4 4 0,-2 0 0,0 1 0,0-1 0,0 1 0,-1 0 0,-1 0 0,5 13 0,-8-19 0,1 1 0,0-1 0,-1 1 0,0-1 0,1 1 0,-1-1 0,-1 1 0,1-1 0,-2 6 0,2-7 0,-1-1 0,1 1 0,-1-1 0,0 1 0,0-1 0,0 1 0,0-1 0,0 1 0,0-1 0,0 0 0,0 1 0,0-1 0,-1 0 0,1 0 0,0 0 0,-1 0 0,1 0 0,-1 0 0,-3 1 0,2-1 0,0 0 0,0-1 0,0 1 0,-1-1 0,1 1 0,0-1 0,0 0 0,-1 0 0,1 0 0,0-1 0,0 1 0,-1-1 0,1 0 0,0 0 0,0 0 0,0 0 0,0 0 0,0-1 0,0 1 0,0-1 0,1 0 0,-1 0 0,-3-3 0,-1-1 0,1-1 0,0 1 0,0-1 0,0 0 0,1-1 0,0 1 0,-4-11 0,6 12 0,-7-18 0,10 24 0,0-1 0,0 0 0,0 1 0,1-1 0,-1 0 0,0 1 0,0-1 0,0 0 0,0 1 0,1-1 0,-1 0 0,0 1 0,1-1 0,-1 1 0,0-1 0,1 0 0,-1 1 0,1-1 0,-1 1 0,1-1 0,-1 1 0,1-1 0,-1 1 0,1 0 0,-1-1 0,1 1 0,0 0 0,-1-1 0,1 1 0,0 0 0,-1 0 0,1-1 0,0 1 0,0 0 0,4-1 0,0 0 0,-1 1 0,1-1 0,0 1 0,0 0 0,0 1 0,0-1 0,-1 1 0,1 0 0,8 2 0,-12-2 0,1-1 0,-1 0 0,0 1 0,0-1 0,0 1 0,0-1 0,0 1 0,0 0 0,0 0 0,0-1 0,0 1 0,0 0 0,0 0 0,0 0 0,0 0 0,0 0 0,-1 0 0,1 0 0,0 0 0,-1 0 0,1 0 0,-1 0 0,1 1 0,-1-1 0,0 0 0,0 0 0,1 0 0,-1 1 0,0-1 0,0 0 0,0 0 0,0 1 0,0-1 0,0 0 0,-1 0 0,1 1 0,0-1 0,-1 0 0,1 0 0,-1 0 0,1 0 0,-1 1 0,1-1 0,-1 0 0,0 0 0,-1 1 0,0 1 0,-1 0 0,0 0 0,0-1 0,0 1 0,0-1 0,0 0 0,0 0 0,0 0 0,-1 0 0,1-1 0,-1 1 0,0-1 0,1 0 0,-1 0 0,0 0 0,-5 0 0,3 0 0,-1 0 0,1-1 0,-1 1 0,1-2 0,-1 1 0,1-1 0,-1 1 0,-11-5 0,15 4 0,-1-1 0,1 0 0,0 0 0,0-1 0,0 1 0,0-1 0,0 1 0,0-1 0,1 0 0,-1 0 0,1 0 0,0 0 0,0-1 0,0 1 0,0-1 0,-2-6 0,0-3 0,0 0 0,1 0 0,-3-18 0,6 31 0,0 0 0,0 0 0,0 0 0,0-1 0,0 1 0,0 0 0,0 0 0,0 0 0,0 0 0,0 0 0,0 0 0,0-1 0,0 1 0,0 0 0,0 0 0,0 0 0,0 0 0,0 0 0,0 0 0,0-1 0,0 1 0,0 0 0,0 0 0,0 0 0,0 0 0,-1 0 0,1 0 0,0 0 0,0-1 0,0 1 0,0 0 0,0 0 0,0 0 0,0 0 0,-1 0 0,1 0 0,0 0 0,0 0 0,0 0 0,0 0 0,0 0 0,0 0 0,-1 0 0,1 0 0,0 0 0,0 0 0,0 0 0,-6 7 0,-2 11 0,-23 101 0,31-119 0,0 0 0,0 0 0,0 0 0,0 0 0,0 0 0,0 0 0,0 0 0,0 0 0,0 1 0,0-1 0,0 0 0,0 0 0,0 0 0,0 0 0,0 0 0,0 0 0,0 0 0,0 0 0,0 1 0,0-1 0,0 0 0,0 0 0,0 0 0,0 0 0,0 0 0,0 0 0,0 0 0,0 0 0,0 1 0,0-1 0,0 0 0,0 0 0,0 0 0,0 0 0,0 0 0,0 0 0,-1 0 0,1 0 0,0 0 0,0 0 0,0 0 0,0 0 0,0 0 0,0 0 0,0 0 0,0 1 0,0-1 0,-1 0 0,1 0 0,0 0 0,0 0 0,0 0 0,0 0 0,0 0 0,0 0 0,0 0 0,0 0 0,-1 0 0,1-1 0,0 1 0,0 0 0,0 0 0,0 0 0,0 0 0,0 0 0,-2-10 0,1-16 0,3 18 0,-1-1 0,1 1 0,1-1 0,0 1 0,0 0 0,5-9 0,-6 14 0,0-1 0,0 1 0,0 0 0,1 0 0,-1 0 0,1 0 0,3-3 0,-4 5 0,-1 0 0,0 0 0,0 0 0,1 0 0,-1 1 0,1-1 0,-1 0 0,1 1 0,-1 0 0,1-1 0,-1 1 0,1 0 0,-1-1 0,1 1 0,-1 0 0,1 0 0,-1 0 0,3 1 0,-2 0 0,1 0 0,-1 0 0,0 0 0,0 0 0,0 0 0,0 1 0,0-1 0,0 1 0,0 0 0,0-1 0,-1 1 0,1 0 0,0 0 0,-1 0 0,0 0 0,1 0 0,1 5 0,14 40 0,-11-20 0,-2 0 0,-1 1 0,-1-1 0,-1 1 0,-4 32 0,2-157 0,0-39 0,0 145 0,-1 1 0,-1-1 0,1 0 0,-1 0 0,-1-1 0,-6 13 0,4-9 0,1 0 0,-8 25 0,7 10 0,6-35 0,-1-1 0,-5 19 0,6-29 0,-1 0 0,1 0 0,0 0 0,0 0 0,-1 0 0,1 0 0,-1 0 0,1 0 0,-1 0 0,1 0 0,-1-1 0,1 1 0,-1 0 0,0 0 0,0-1 0,1 1 0,-1 0 0,-1 0 0,1-1 0,1 0 0,-1 0 0,1 0 0,-1 0 0,1 0 0,-1 0 0,1 0 0,-1 0 0,1 0 0,-1 0 0,0 0 0,1-1 0,-1 1 0,1 0 0,-1 0 0,1 0 0,-1-1 0,1 1 0,0 0 0,-1-1 0,1 1 0,-1 0 0,0-1 0,-1-2 0,0 1 0,0-1 0,0 0 0,1 0 0,-1 1 0,1-1 0,-1 0 0,1 0 0,-1-4 0,-3-20 0,2-1 0,1 1 0,1-1 0,3-34 0,0 13 0,0 34 0,-2 15 0,0 0 0,0 0 0,1-1 0,-1 1 0,0 0 0,0 0 0,0 0 0,0 0 0,0 0 0,0 0 0,0 0 0,1 0 0,-1 0 0,0 0 0,0 0 0,0 0 0,0 0 0,0 0 0,1 0 0,-1 0 0,0 0 0,0 0 0,0 0 0,0 0 0,0 0 0,0 0 0,1 0 0,-1 0 0,0 0 0,0 0 0,0 1 0,0-1 0,0 0 0,0 0 0,0 0 0,0 0 0,1 0 0,-1 0 0,0 0 0,0 0 0,0 1 0,0-1 0,0 0 0,0 0 0,0 0 0,0 0 0,0 0 0,0 0 0,0 1 0,10 26 0,-5-6 0,0 4 0,-3-29 0,-2-18 0,-1-166 0,2 231 0,0-19 0,-4 49 0,4-72 0,-1 0 0,0-1 0,0 1 0,0-1 0,0 1 0,0-1 0,-1 1 0,1 0 0,0-1 0,0 1 0,0-1 0,0 1 0,-1-1 0,1 1 0,0-1 0,0 1 0,-1-1 0,1 1 0,-1-1 0,1 1 0,0-1 0,-1 1 0,1-1 0,-1 0 0,0 1 0,-7-10 0,-6-28 0,13 35 0,-6-25 0,1 0 0,-5-50 0,10 225 0,1-145 0,-1 1 0,1-1 0,-1 1 0,0-1 0,0 1 0,0-1 0,-3 5 0,4-8 0,0 1 0,0-1 0,0 1 0,-1-1 0,1 0 0,0 1 0,-1-1 0,1 0 0,0 1 0,-1-1 0,1 0 0,-1 1 0,1-1 0,0 0 0,-1 0 0,1 1 0,-1-1 0,1 0 0,-1 0 0,1 0 0,-1 0 0,0 0 0,0 0 0,0 0 0,0 0 0,1-1 0,-1 1 0,0 0 0,0-1 0,0 1 0,1-1 0,-1 1 0,0-1 0,1 0 0,-1 1 0,0-1 0,1 1 0,-1-1 0,1 0 0,-2-1 0,-8-16 0,0 0 0,1-1 0,1 0 0,-8-30 0,-3-4 0,15 48 0,3 14 0,4 17 0,8 17 0,-7-26 0,10 30 0,-11-42 0,0 1 0,0 0 0,0-1 0,1 1 0,-1-1 0,1 0 0,1 0 0,7 7 0,9 5 0,-12-10 0,-1 1 0,1-1 0,-1 1 0,0 1 0,10 15 0,-17-23 0,-1 0 0,0-1 0,1 1 0,-1 0 0,1 0 0,-1 0 0,1-1 0,-1 1 0,1 0 0,0-1 0,-1 1 0,1 0 0,0-1 0,-1 1 0,1-1 0,0 1 0,0-1 0,-1 1 0,1-1 0,0 0 0,0 1 0,0-1 0,0 0 0,0 0 0,0 0 0,-1 0 0,3 1 0,-2-2 0,0 0 0,0 1 0,0-1 0,0 0 0,0 0 0,0 1 0,0-1 0,0 0 0,0 0 0,0 0 0,0 0 0,0 0 0,-1 0 0,1-1 0,0 1 0,0-2 0,3-7 0,1-2 0,-2 1 0,3-12 0,-6 22 0,3-9 0,8-30 0,-11 38 0,1 1 0,-1-1 0,1 1 0,0 0 0,0-1 0,0 1 0,-1 0 0,1-1 0,0 1 0,1 0 0,-1 0 0,0 0 0,0 0 0,0 0 0,1 0 0,-1 0 0,0 0 0,1 0 0,-1 1 0,1-1 0,1 0 0,-1 1 0,-1 0 0,1 0 0,0 0 0,-1 1 0,1-1 0,-1 1 0,1-1 0,-1 1 0,1-1 0,-1 1 0,0 0 0,1 0 0,-1 0 0,0 0 0,1 0 0,-1 0 0,0 0 0,0 0 0,0 0 0,0 0 0,0 1 0,0-1 0,0 0 0,-1 1 0,1-1 0,1 3 0,1 2 0,0 1 0,-1 0 0,0 0 0,2 9 0,0 14 0,-1 0 0,-2 0 0,-3 34 0,2-63 0,5-40 0,20-70 0,-22 103 0,-1-1 0,1 1 0,0 0 0,0 0 0,1 0 0,-1 0 0,1 1 0,1 0 0,-1 0 0,1 0 0,0 0 0,0 0 0,0 1 0,1 0 0,-1 0 0,1 1 0,0 0 0,11-5 0,-16 8 0,0-1 0,0 1 0,-1-1 0,1 1 0,0 0 0,0-1 0,0 1 0,0 0 0,0 0 0,0 0 0,0 0 0,0 0 0,0 0 0,0 0 0,0 0 0,0 0 0,0 0 0,0 0 0,0 1 0,0-1 0,-1 0 0,1 1 0,0-1 0,0 1 0,0-1 0,0 1 0,-1-1 0,2 2 0,-1-1 0,0 1 0,0 0 0,-1-1 0,1 1 0,0 0 0,-1-1 0,0 1 0,1 0 0,-1 0 0,0 0 0,0-1 0,0 1 0,0 3 0,-2 8 0,1-1 0,-2 0 0,-4 14 0,6-25 0,-7 21 0,-14 28 0,-6 15 0,25-57 0,0 0 0,0 0 0,1 0 0,-3 16 0,4-23 0,1 0 0,0-1 0,0 1 0,0 0 0,0 0 0,0 0 0,0 0 0,0-1 0,1 1 0,-1 0 0,0 0 0,0 0 0,1-1 0,-1 1 0,0 0 0,1-1 0,-1 1 0,1 0 0,0 1 0,0-2 0,0 1 0,0-1 0,0 0 0,0 0 0,0 1 0,0-1 0,0 0 0,0 0 0,0 0 0,0 0 0,-1 0 0,1 0 0,0 0 0,0 0 0,0-1 0,0 1 0,0 0 0,0-1 0,0 1 0,0 0 0,1-2 0,8-3 0,1 0 0,-1-2 0,-1 1 0,1-1 0,-1-1 0,0 1 0,-1-2 0,0 1 0,13-19 0,-11 18 0,-1-1 0,1 1 0,1 1 0,17-12 0,-10 8 0,-26 14 0,-11 6 0,13-2 0,0-1 0,0 1 0,0 1 0,0-1 0,1 1 0,-8 12 0,9-11 0,-1-1 0,-1 0 0,0 0 0,0 0 0,-10 9 0,16-16 0,-1 1 0,1-1 0,-1 1 0,1-1 0,0 0 0,-1 1 0,1-1 0,-1 0 0,1 1 0,-1-1 0,1 0 0,-1 1 0,0-1 0,1 0 0,-1 0 0,1 0 0,-1 0 0,1 0 0,-1 0 0,0 1 0,1-1 0,-1 0 0,1-1 0,-1 1 0,1 0 0,-2 0 0,2-1 0,-1 1 0,1-1 0,0 0 0,0 1 0,0-1 0,-1 0 0,1 1 0,0-1 0,0 0 0,0 0 0,0 1 0,0-1 0,0 0 0,0 1 0,1-1 0,-1 0 0,0-1 0,14-32 0,12-6 0,-18 29 0,-1 0 0,0-1 0,10-23 0,-17 35 0,1-1 0,-1 0 0,1 0 0,-1 0 0,0 0 0,1 0 0,-1 0 0,0 0 0,0 0 0,0 0 0,0 0 0,0 0 0,0 0 0,0 0 0,0 0 0,0 0 0,-1 0 0,1 0 0,0 0 0,-1 0 0,1 0 0,0 0 0,-1 0 0,0-1 0,-1 1 0,1 1 0,0-1 0,0 0 0,0 1 0,0-1 0,0 1 0,-1 0 0,1-1 0,0 1 0,0 0 0,-1 0 0,1 0 0,0 0 0,-1 0 0,1 0 0,-2 0 0,-7 2 0,0 0 0,1 1 0,-17 6 0,26-9 0,-17 7 0,2-2 0,1 1 0,-1 0 0,-12 9 0,45-18 0,0-2 0,18-7 0,-83 41 0,46-29 0,0 1 0,0-1 0,1 1 0,-1-1 0,1 1 0,-1-1 0,0 1 0,1-1 0,-1 1 0,1 0 0,-1-1 0,1 1 0,-1 0 0,1 0 0,0-1 0,-1 1 0,1 0 0,0 0 0,0 0 0,-1 1 0,2-2 0,-1 1 0,0-1 0,0 1 0,0-1 0,1 1 0,-1-1 0,0 1 0,1-1 0,-1 1 0,1-1 0,-1 1 0,0-1 0,1 0 0,-1 1 0,1-1 0,-1 0 0,1 1 0,-1-1 0,1 0 0,-1 0 0,1 0 0,0 1 0,2 0 0,1 0 0,-1-1 0,0 1 0,1-1 0,-1 0 0,1 1 0,-1-1 0,6-1 0,1-3 0,0 1 0,0-1 0,0-1 0,-1 0 0,1 0 0,11-10 0,21-10 0,-18 13 0,-15 9 0,0-1 0,0-1 0,-1 1 0,1-1 0,12-12 0,-21 17 0,1 0 0,-1 0 0,0 0 0,0 0 0,0-1 0,0 1 0,0 0 0,0 0 0,1 0 0,-1 0 0,0 0 0,0 0 0,0-1 0,1 1 0,-1 0 0,0 0 0,0 0 0,0 0 0,0 0 0,1 0 0,-1 0 0,0 0 0,0 0 0,0 0 0,1 0 0,-1 0 0,0 0 0,0 0 0,0 0 0,1 0 0,-1 0 0,0 0 0,0 0 0,0 0 0,0 1 0,1-1 0,-1 0 0,0 0 0,0 0 0,0 0 0,0 0 0,1 0 0,-1 1 0,5 11 0,-2 14 0,-3-26 0,1 5 0,-1 0 0,1 0 0,-1-1 0,1 1 0,1 0 0,-1-1 0,1 1 0,0-1 0,0 1 0,3 5 0,-3-9 0,-1 1 0,1 0 0,-1-1 0,1 0 0,0 1 0,-1-1 0,1 0 0,0 0 0,0 0 0,0 0 0,0 0 0,0 0 0,0 0 0,0-1 0,0 1 0,0-1 0,1 0 0,-1 1 0,0-1 0,0 0 0,0 0 0,1 0 0,-1-1 0,0 1 0,3-1 0,5-1-273,0 0 0,0 0 0,-1-1 0,15-7 0,-7 1-6553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99E22-D50D-41BC-9B44-B8C65D59F253}" type="datetimeFigureOut">
              <a:rPr lang="zh-CN" altLang="en-US" smtClean="0"/>
              <a:t>2024/1/11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ED34B-3DAB-488B-B646-4D92954046F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06F5D7B-07FF-49BB-815C-45C82C0AC703}" type="datetimeFigureOut">
              <a:rPr lang="zh-CN" altLang="en-US" smtClean="0"/>
              <a:t>2024/1/11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1B0C59-6D90-45C0-9D9D-5D6E05FE3C2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06F5D7B-07FF-49BB-815C-45C82C0AC703}" type="datetimeFigureOut">
              <a:rPr lang="zh-CN" altLang="en-US" smtClean="0"/>
              <a:t>2024/1/11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1B0C59-6D90-45C0-9D9D-5D6E05FE3C2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06F5D7B-07FF-49BB-815C-45C82C0AC703}" type="datetimeFigureOut">
              <a:rPr lang="zh-CN" altLang="en-US" smtClean="0"/>
              <a:t>2024/1/11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1B0C59-6D90-45C0-9D9D-5D6E05FE3C2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 10">
    <p:spTree>
      <p:nvGrpSpPr>
        <p:cNvPr id="1" name=""/>
        <p:cNvGrpSpPr/>
        <p:nvPr/>
      </p:nvGrpSpPr>
      <p:grpSpPr>
        <a:xfrm>
          <a:off x="0" y="0"/>
          <a:ext cx="0" cy="0"/>
          <a:chOff x="0" y="0"/>
          <a:chExt cx="0" cy="0"/>
        </a:xfrm>
      </p:grpSpPr>
      <p:sp>
        <p:nvSpPr>
          <p:cNvPr id="10" name="Freeform 9"/>
          <p:cNvSpPr>
            <a:spLocks noGrp="1"/>
          </p:cNvSpPr>
          <p:nvPr>
            <p:ph type="pic" sz="quarter" idx="10"/>
          </p:nvPr>
        </p:nvSpPr>
        <p:spPr>
          <a:xfrm rot="159150">
            <a:off x="7223388" y="2261700"/>
            <a:ext cx="4025987" cy="3146712"/>
          </a:xfrm>
          <a:custGeom>
            <a:avLst/>
            <a:gdLst>
              <a:gd name="connsiteX0" fmla="*/ 0 w 4025987"/>
              <a:gd name="connsiteY0" fmla="*/ 0 h 3146712"/>
              <a:gd name="connsiteX1" fmla="*/ 3915132 w 4025987"/>
              <a:gd name="connsiteY1" fmla="*/ 280326 h 3146712"/>
              <a:gd name="connsiteX2" fmla="*/ 4025987 w 4025987"/>
              <a:gd name="connsiteY2" fmla="*/ 2700603 h 3146712"/>
              <a:gd name="connsiteX3" fmla="*/ 132130 w 4025987"/>
              <a:gd name="connsiteY3" fmla="*/ 3146712 h 3146712"/>
              <a:gd name="connsiteX4" fmla="*/ 0 w 4025987"/>
              <a:gd name="connsiteY4" fmla="*/ 0 h 314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5987" h="3146712">
                <a:moveTo>
                  <a:pt x="0" y="0"/>
                </a:moveTo>
                <a:lnTo>
                  <a:pt x="3915132" y="280326"/>
                </a:lnTo>
                <a:cubicBezTo>
                  <a:pt x="3952084" y="1087085"/>
                  <a:pt x="3989035" y="1893843"/>
                  <a:pt x="4025987" y="2700603"/>
                </a:cubicBezTo>
                <a:lnTo>
                  <a:pt x="132130" y="3146712"/>
                </a:lnTo>
                <a:cubicBezTo>
                  <a:pt x="87619" y="2112729"/>
                  <a:pt x="44512" y="1033983"/>
                  <a:pt x="0" y="0"/>
                </a:cubicBezTo>
                <a:close/>
              </a:path>
            </a:pathLst>
          </a:custGeom>
        </p:spPr>
        <p:txBody>
          <a:bodyPr wrap="square">
            <a:noAutofit/>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06F5D7B-07FF-49BB-815C-45C82C0AC703}" type="datetimeFigureOut">
              <a:rPr lang="zh-CN" altLang="en-US" smtClean="0"/>
              <a:t>2024/1/11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1B0C59-6D90-45C0-9D9D-5D6E05FE3C2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06F5D7B-07FF-49BB-815C-45C82C0AC703}" type="datetimeFigureOut">
              <a:rPr lang="zh-CN" altLang="en-US" smtClean="0"/>
              <a:t>2024/1/11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1B0C59-6D90-45C0-9D9D-5D6E05FE3C2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06F5D7B-07FF-49BB-815C-45C82C0AC703}" type="datetimeFigureOut">
              <a:rPr lang="zh-CN" altLang="en-US" smtClean="0"/>
              <a:t>2024/1/11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1B0C59-6D90-45C0-9D9D-5D6E05FE3C2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06F5D7B-07FF-49BB-815C-45C82C0AC703}" type="datetimeFigureOut">
              <a:rPr lang="zh-CN" altLang="en-US" smtClean="0"/>
              <a:t>2024/1/11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1B0C59-6D90-45C0-9D9D-5D6E05FE3C2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6F5D7B-07FF-49BB-815C-45C82C0AC703}" type="datetimeFigureOut">
              <a:rPr lang="zh-CN" altLang="en-US" smtClean="0"/>
              <a:t>2024/1/11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1B0C59-6D90-45C0-9D9D-5D6E05FE3C2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6F5D7B-07FF-49BB-815C-45C82C0AC703}" type="datetimeFigureOut">
              <a:rPr lang="zh-CN" altLang="en-US" smtClean="0"/>
              <a:t>2024/1/11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1B0C59-6D90-45C0-9D9D-5D6E05FE3C2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06F5D7B-07FF-49BB-815C-45C82C0AC703}" type="datetimeFigureOut">
              <a:rPr lang="zh-CN" altLang="en-US" smtClean="0"/>
              <a:t>2024/1/11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1B0C59-6D90-45C0-9D9D-5D6E05FE3C2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06F5D7B-07FF-49BB-815C-45C82C0AC703}" type="datetimeFigureOut">
              <a:rPr lang="zh-CN" altLang="en-US" smtClean="0"/>
              <a:t>2024/1/11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1B0C59-6D90-45C0-9D9D-5D6E05FE3C2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F5D7B-07FF-49BB-815C-45C82C0AC703}" type="datetimeFigureOut">
              <a:rPr lang="zh-CN" altLang="en-US" smtClean="0"/>
              <a:t>2024/1/11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1B0C59-6D90-45C0-9D9D-5D6E05FE3C2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customXml" Target="../ink/ink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customXml" Target="../ink/ink4.xml"/><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5287">
              <a:srgbClr val="BBC2D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0" name="文本框 49"/>
          <p:cNvSpPr txBox="1"/>
          <p:nvPr/>
        </p:nvSpPr>
        <p:spPr>
          <a:xfrm>
            <a:off x="2037742" y="1448049"/>
            <a:ext cx="8778240" cy="1692771"/>
          </a:xfrm>
          <a:prstGeom prst="rect">
            <a:avLst/>
          </a:prstGeom>
          <a:noFill/>
        </p:spPr>
        <p:txBody>
          <a:bodyPr vert="horz" wrap="square" rtlCol="0">
            <a:spAutoFit/>
          </a:bodyPr>
          <a:lstStyle/>
          <a:p>
            <a:r>
              <a:rPr lang="zh-CN" altLang="en-US" sz="5200" b="1" dirty="0">
                <a:solidFill>
                  <a:srgbClr val="5E6D98"/>
                </a:solidFill>
                <a:latin typeface="+mj-ea"/>
                <a:ea typeface="+mj-ea"/>
              </a:rPr>
              <a:t>软件工程课程设计</a:t>
            </a:r>
            <a:endParaRPr lang="en-US" altLang="zh-CN" sz="5200" b="1" dirty="0">
              <a:solidFill>
                <a:srgbClr val="5E6D98"/>
              </a:solidFill>
              <a:latin typeface="+mj-ea"/>
              <a:ea typeface="+mj-ea"/>
            </a:endParaRPr>
          </a:p>
          <a:p>
            <a:pPr algn="ctr"/>
            <a:r>
              <a:rPr lang="en-US" altLang="zh-CN" sz="5200" b="1" dirty="0">
                <a:solidFill>
                  <a:srgbClr val="5E6D98"/>
                </a:solidFill>
                <a:latin typeface="+mj-ea"/>
                <a:ea typeface="+mj-ea"/>
              </a:rPr>
              <a:t>      ——</a:t>
            </a:r>
            <a:r>
              <a:rPr lang="zh-CN" altLang="en-US" sz="5200" b="1" dirty="0">
                <a:solidFill>
                  <a:srgbClr val="5E6D98"/>
                </a:solidFill>
                <a:latin typeface="+mj-ea"/>
                <a:ea typeface="+mj-ea"/>
              </a:rPr>
              <a:t>洪水敏感性测绘</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r="35321" b="74000"/>
          <a:stretch>
            <a:fillRect/>
          </a:stretch>
        </p:blipFill>
        <p:spPr>
          <a:xfrm>
            <a:off x="0" y="0"/>
            <a:ext cx="7174523" cy="1622066"/>
          </a:xfrm>
          <a:custGeom>
            <a:avLst/>
            <a:gdLst>
              <a:gd name="connsiteX0" fmla="*/ 0 w 7010400"/>
              <a:gd name="connsiteY0" fmla="*/ 0 h 1584960"/>
              <a:gd name="connsiteX1" fmla="*/ 7010400 w 7010400"/>
              <a:gd name="connsiteY1" fmla="*/ 0 h 1584960"/>
              <a:gd name="connsiteX2" fmla="*/ 7010400 w 7010400"/>
              <a:gd name="connsiteY2" fmla="*/ 1584960 h 1584960"/>
              <a:gd name="connsiteX3" fmla="*/ 0 w 7010400"/>
              <a:gd name="connsiteY3" fmla="*/ 1584960 h 1584960"/>
              <a:gd name="connsiteX4" fmla="*/ 0 w 7010400"/>
              <a:gd name="connsiteY4" fmla="*/ 0 h 15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0" h="1584960">
                <a:moveTo>
                  <a:pt x="0" y="0"/>
                </a:moveTo>
                <a:lnTo>
                  <a:pt x="7010400" y="0"/>
                </a:lnTo>
                <a:lnTo>
                  <a:pt x="7010400" y="1584960"/>
                </a:lnTo>
                <a:lnTo>
                  <a:pt x="0" y="1584960"/>
                </a:lnTo>
                <a:lnTo>
                  <a:pt x="0" y="0"/>
                </a:lnTo>
                <a:close/>
              </a:path>
            </a:pathLst>
          </a:custGeom>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34722" t="34121" r="54142" b="51494"/>
          <a:stretch>
            <a:fillRect/>
          </a:stretch>
        </p:blipFill>
        <p:spPr>
          <a:xfrm>
            <a:off x="10884808" y="1"/>
            <a:ext cx="1307193" cy="949693"/>
          </a:xfrm>
          <a:custGeom>
            <a:avLst/>
            <a:gdLst>
              <a:gd name="connsiteX0" fmla="*/ 50261 w 1307193"/>
              <a:gd name="connsiteY0" fmla="*/ 0 h 949693"/>
              <a:gd name="connsiteX1" fmla="*/ 1307193 w 1307193"/>
              <a:gd name="connsiteY1" fmla="*/ 0 h 949693"/>
              <a:gd name="connsiteX2" fmla="*/ 1307193 w 1307193"/>
              <a:gd name="connsiteY2" fmla="*/ 852599 h 949693"/>
              <a:gd name="connsiteX3" fmla="*/ 1273260 w 1307193"/>
              <a:gd name="connsiteY3" fmla="*/ 863397 h 949693"/>
              <a:gd name="connsiteX4" fmla="*/ 1170570 w 1307193"/>
              <a:gd name="connsiteY4" fmla="*/ 894280 h 949693"/>
              <a:gd name="connsiteX5" fmla="*/ 1137559 w 1307193"/>
              <a:gd name="connsiteY5" fmla="*/ 916286 h 949693"/>
              <a:gd name="connsiteX6" fmla="*/ 917491 w 1307193"/>
              <a:gd name="connsiteY6" fmla="*/ 949297 h 949693"/>
              <a:gd name="connsiteX7" fmla="*/ 752440 w 1307193"/>
              <a:gd name="connsiteY7" fmla="*/ 916286 h 949693"/>
              <a:gd name="connsiteX8" fmla="*/ 543375 w 1307193"/>
              <a:gd name="connsiteY8" fmla="*/ 905283 h 949693"/>
              <a:gd name="connsiteX9" fmla="*/ 488358 w 1307193"/>
              <a:gd name="connsiteY9" fmla="*/ 883276 h 949693"/>
              <a:gd name="connsiteX10" fmla="*/ 345313 w 1307193"/>
              <a:gd name="connsiteY10" fmla="*/ 773242 h 949693"/>
              <a:gd name="connsiteX11" fmla="*/ 268290 w 1307193"/>
              <a:gd name="connsiteY11" fmla="*/ 740232 h 949693"/>
              <a:gd name="connsiteX12" fmla="*/ 235279 w 1307193"/>
              <a:gd name="connsiteY12" fmla="*/ 729228 h 949693"/>
              <a:gd name="connsiteX13" fmla="*/ 213272 w 1307193"/>
              <a:gd name="connsiteY13" fmla="*/ 663208 h 949693"/>
              <a:gd name="connsiteX14" fmla="*/ 103238 w 1307193"/>
              <a:gd name="connsiteY14" fmla="*/ 531167 h 949693"/>
              <a:gd name="connsiteX15" fmla="*/ 59225 w 1307193"/>
              <a:gd name="connsiteY15" fmla="*/ 476150 h 949693"/>
              <a:gd name="connsiteX16" fmla="*/ 26214 w 1307193"/>
              <a:gd name="connsiteY16" fmla="*/ 344109 h 949693"/>
              <a:gd name="connsiteX17" fmla="*/ 15211 w 1307193"/>
              <a:gd name="connsiteY17" fmla="*/ 47016 h 949693"/>
              <a:gd name="connsiteX18" fmla="*/ 41870 w 1307193"/>
              <a:gd name="connsiteY18" fmla="*/ 11648 h 949693"/>
              <a:gd name="connsiteX19" fmla="*/ 50261 w 1307193"/>
              <a:gd name="connsiteY19" fmla="*/ 0 h 94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7193" h="949693">
                <a:moveTo>
                  <a:pt x="50261" y="0"/>
                </a:moveTo>
                <a:lnTo>
                  <a:pt x="1307193" y="0"/>
                </a:lnTo>
                <a:lnTo>
                  <a:pt x="1307193" y="852599"/>
                </a:lnTo>
                <a:lnTo>
                  <a:pt x="1273260" y="863397"/>
                </a:lnTo>
                <a:cubicBezTo>
                  <a:pt x="1240810" y="871576"/>
                  <a:pt x="1208975" y="877211"/>
                  <a:pt x="1170570" y="894280"/>
                </a:cubicBezTo>
                <a:cubicBezTo>
                  <a:pt x="1158485" y="899650"/>
                  <a:pt x="1148563" y="908951"/>
                  <a:pt x="1137559" y="916286"/>
                </a:cubicBezTo>
                <a:cubicBezTo>
                  <a:pt x="1064204" y="927290"/>
                  <a:pt x="991479" y="944012"/>
                  <a:pt x="917491" y="949297"/>
                </a:cubicBezTo>
                <a:cubicBezTo>
                  <a:pt x="865956" y="952978"/>
                  <a:pt x="801020" y="930166"/>
                  <a:pt x="752440" y="916286"/>
                </a:cubicBezTo>
                <a:cubicBezTo>
                  <a:pt x="682751" y="912618"/>
                  <a:pt x="612621" y="913938"/>
                  <a:pt x="543375" y="905283"/>
                </a:cubicBezTo>
                <a:cubicBezTo>
                  <a:pt x="523776" y="902833"/>
                  <a:pt x="506697" y="890611"/>
                  <a:pt x="488358" y="883276"/>
                </a:cubicBezTo>
                <a:cubicBezTo>
                  <a:pt x="422675" y="857003"/>
                  <a:pt x="402011" y="801591"/>
                  <a:pt x="345313" y="773242"/>
                </a:cubicBezTo>
                <a:cubicBezTo>
                  <a:pt x="320329" y="760749"/>
                  <a:pt x="294224" y="750606"/>
                  <a:pt x="268290" y="740232"/>
                </a:cubicBezTo>
                <a:cubicBezTo>
                  <a:pt x="257520" y="735925"/>
                  <a:pt x="242021" y="738667"/>
                  <a:pt x="235279" y="729228"/>
                </a:cubicBezTo>
                <a:cubicBezTo>
                  <a:pt x="221796" y="710352"/>
                  <a:pt x="220608" y="685215"/>
                  <a:pt x="213272" y="663208"/>
                </a:cubicBezTo>
                <a:cubicBezTo>
                  <a:pt x="104515" y="554450"/>
                  <a:pt x="184941" y="643509"/>
                  <a:pt x="103238" y="531167"/>
                </a:cubicBezTo>
                <a:cubicBezTo>
                  <a:pt x="89424" y="512173"/>
                  <a:pt x="69728" y="497156"/>
                  <a:pt x="59225" y="476150"/>
                </a:cubicBezTo>
                <a:cubicBezTo>
                  <a:pt x="51146" y="459993"/>
                  <a:pt x="29101" y="370083"/>
                  <a:pt x="26214" y="344109"/>
                </a:cubicBezTo>
                <a:cubicBezTo>
                  <a:pt x="-872" y="100336"/>
                  <a:pt x="-10902" y="177577"/>
                  <a:pt x="15211" y="47016"/>
                </a:cubicBezTo>
                <a:cubicBezTo>
                  <a:pt x="15907" y="46089"/>
                  <a:pt x="28747" y="29392"/>
                  <a:pt x="41870" y="11648"/>
                </a:cubicBezTo>
                <a:lnTo>
                  <a:pt x="50261" y="0"/>
                </a:lnTo>
                <a:close/>
              </a:path>
            </a:pathLst>
          </a:custGeom>
        </p:spPr>
      </p:pic>
      <p:pic>
        <p:nvPicPr>
          <p:cNvPr id="39" name="图片 38"/>
          <p:cNvPicPr>
            <a:picLocks noChangeAspect="1"/>
          </p:cNvPicPr>
          <p:nvPr/>
        </p:nvPicPr>
        <p:blipFill rotWithShape="1">
          <a:blip r:embed="rId3" cstate="print">
            <a:extLst>
              <a:ext uri="{28A0092B-C50C-407E-A947-70E740481C1C}">
                <a14:useLocalDpi xmlns:a14="http://schemas.microsoft.com/office/drawing/2010/main" val="0"/>
              </a:ext>
            </a:extLst>
          </a:blip>
          <a:srcRect l="54144" t="69118" r="21656"/>
          <a:stretch>
            <a:fillRect/>
          </a:stretch>
        </p:blipFill>
        <p:spPr>
          <a:xfrm flipH="1" flipV="1">
            <a:off x="-2" y="5858940"/>
            <a:ext cx="1391934" cy="999060"/>
          </a:xfrm>
          <a:custGeom>
            <a:avLst/>
            <a:gdLst>
              <a:gd name="connsiteX0" fmla="*/ 1391934 w 1391934"/>
              <a:gd name="connsiteY0" fmla="*/ 999060 h 999060"/>
              <a:gd name="connsiteX1" fmla="*/ 0 w 1391934"/>
              <a:gd name="connsiteY1" fmla="*/ 999060 h 999060"/>
              <a:gd name="connsiteX2" fmla="*/ 0 w 1391934"/>
              <a:gd name="connsiteY2" fmla="*/ 0 h 999060"/>
              <a:gd name="connsiteX3" fmla="*/ 1391934 w 1391934"/>
              <a:gd name="connsiteY3" fmla="*/ 0 h 999060"/>
              <a:gd name="connsiteX4" fmla="*/ 1391934 w 1391934"/>
              <a:gd name="connsiteY4" fmla="*/ 999060 h 9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934" h="999060">
                <a:moveTo>
                  <a:pt x="1391934" y="999060"/>
                </a:moveTo>
                <a:lnTo>
                  <a:pt x="0" y="999060"/>
                </a:lnTo>
                <a:lnTo>
                  <a:pt x="0" y="0"/>
                </a:lnTo>
                <a:lnTo>
                  <a:pt x="1391934" y="0"/>
                </a:lnTo>
                <a:lnTo>
                  <a:pt x="1391934" y="999060"/>
                </a:lnTo>
                <a:close/>
              </a:path>
            </a:pathLst>
          </a:custGeom>
        </p:spPr>
      </p:pic>
      <p:pic>
        <p:nvPicPr>
          <p:cNvPr id="36" name="图片 35"/>
          <p:cNvPicPr>
            <a:picLocks noChangeAspect="1"/>
          </p:cNvPicPr>
          <p:nvPr/>
        </p:nvPicPr>
        <p:blipFill rotWithShape="1">
          <a:blip r:embed="rId4" cstate="print">
            <a:extLst>
              <a:ext uri="{28A0092B-C50C-407E-A947-70E740481C1C}">
                <a14:useLocalDpi xmlns:a14="http://schemas.microsoft.com/office/drawing/2010/main" val="0"/>
              </a:ext>
            </a:extLst>
          </a:blip>
          <a:srcRect l="22517" b="76540"/>
          <a:stretch>
            <a:fillRect/>
          </a:stretch>
        </p:blipFill>
        <p:spPr>
          <a:xfrm flipV="1">
            <a:off x="4296697" y="5513508"/>
            <a:ext cx="7895303" cy="1344492"/>
          </a:xfrm>
          <a:prstGeom prst="rect">
            <a:avLst/>
          </a:prstGeom>
        </p:spPr>
      </p:pic>
      <p:sp>
        <p:nvSpPr>
          <p:cNvPr id="52" name="矩形: 圆角 51"/>
          <p:cNvSpPr/>
          <p:nvPr/>
        </p:nvSpPr>
        <p:spPr>
          <a:xfrm>
            <a:off x="6007012" y="3889701"/>
            <a:ext cx="5168097" cy="220414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mj-ea"/>
                <a:ea typeface="+mj-ea"/>
              </a:rPr>
              <a:t>   指导老师：黄杰</a:t>
            </a:r>
            <a:endParaRPr lang="en-US" altLang="zh-CN" dirty="0">
              <a:latin typeface="+mj-ea"/>
              <a:ea typeface="+mj-ea"/>
            </a:endParaRPr>
          </a:p>
          <a:p>
            <a:r>
              <a:rPr lang="zh-CN" altLang="en-US" dirty="0">
                <a:latin typeface="+mj-ea"/>
                <a:ea typeface="+mj-ea"/>
              </a:rPr>
              <a:t>   导</a:t>
            </a:r>
            <a:r>
              <a:rPr lang="zh-CN" altLang="en-US" sz="1800" dirty="0">
                <a:latin typeface="+mj-ea"/>
                <a:ea typeface="+mj-ea"/>
              </a:rPr>
              <a:t>  </a:t>
            </a:r>
            <a:r>
              <a:rPr lang="zh-CN" altLang="en-US" dirty="0">
                <a:latin typeface="+mj-ea"/>
                <a:ea typeface="+mj-ea"/>
              </a:rPr>
              <a:t>   </a:t>
            </a:r>
            <a:r>
              <a:rPr lang="zh-CN" altLang="en-US" sz="1800" dirty="0">
                <a:latin typeface="+mj-ea"/>
                <a:ea typeface="+mj-ea"/>
              </a:rPr>
              <a:t> </a:t>
            </a:r>
            <a:r>
              <a:rPr lang="zh-CN" altLang="en-US" dirty="0">
                <a:latin typeface="+mj-ea"/>
                <a:ea typeface="+mj-ea"/>
              </a:rPr>
              <a:t>师： 邓浩</a:t>
            </a:r>
            <a:endParaRPr lang="en-US" altLang="zh-CN" dirty="0">
              <a:latin typeface="+mj-ea"/>
              <a:ea typeface="+mj-ea"/>
            </a:endParaRPr>
          </a:p>
          <a:p>
            <a:r>
              <a:rPr lang="zh-CN" altLang="en-US" dirty="0">
                <a:latin typeface="+mj-ea"/>
                <a:ea typeface="+mj-ea"/>
              </a:rPr>
              <a:t>   开发团队：</a:t>
            </a:r>
            <a:endParaRPr lang="en-US" altLang="zh-CN" dirty="0">
              <a:latin typeface="+mj-ea"/>
              <a:ea typeface="+mj-ea"/>
            </a:endParaRPr>
          </a:p>
          <a:p>
            <a:r>
              <a:rPr lang="zh-CN" altLang="en-US" dirty="0">
                <a:latin typeface="+mj-ea"/>
                <a:ea typeface="+mj-ea"/>
              </a:rPr>
              <a:t>   肖莅觉</a:t>
            </a:r>
            <a:r>
              <a:rPr lang="en-US" altLang="zh-CN" dirty="0">
                <a:latin typeface="+mj-ea"/>
                <a:ea typeface="+mj-ea"/>
              </a:rPr>
              <a:t>2152345</a:t>
            </a:r>
            <a:r>
              <a:rPr lang="zh-CN" altLang="en-US" dirty="0">
                <a:latin typeface="+mj-ea"/>
                <a:ea typeface="+mj-ea"/>
              </a:rPr>
              <a:t>   郭尧羽</a:t>
            </a:r>
            <a:r>
              <a:rPr lang="en-US" altLang="zh-CN" dirty="0">
                <a:latin typeface="+mj-ea"/>
                <a:ea typeface="+mj-ea"/>
              </a:rPr>
              <a:t>2154215</a:t>
            </a:r>
          </a:p>
          <a:p>
            <a:r>
              <a:rPr lang="en-US" altLang="zh-CN" dirty="0">
                <a:latin typeface="+mj-ea"/>
                <a:ea typeface="+mj-ea"/>
              </a:rPr>
              <a:t>   </a:t>
            </a:r>
            <a:r>
              <a:rPr lang="zh-CN" altLang="en-US" dirty="0">
                <a:latin typeface="+mj-ea"/>
                <a:ea typeface="+mj-ea"/>
              </a:rPr>
              <a:t>王佳蔚</a:t>
            </a:r>
            <a:r>
              <a:rPr lang="en-US" altLang="zh-CN" dirty="0">
                <a:latin typeface="+mj-ea"/>
                <a:ea typeface="+mj-ea"/>
              </a:rPr>
              <a:t>2153305</a:t>
            </a:r>
            <a:r>
              <a:rPr lang="zh-CN" altLang="en-US" dirty="0">
                <a:latin typeface="+mj-ea"/>
                <a:ea typeface="+mj-ea"/>
              </a:rPr>
              <a:t>   蔡名雅</a:t>
            </a:r>
            <a:r>
              <a:rPr lang="en-US" altLang="zh-CN" dirty="0">
                <a:latin typeface="+mj-ea"/>
                <a:ea typeface="+mj-ea"/>
              </a:rPr>
              <a:t>2153681</a:t>
            </a:r>
          </a:p>
        </p:txBody>
      </p:sp>
      <p:sp>
        <p:nvSpPr>
          <p:cNvPr id="3" name="矩形 2"/>
          <p:cNvSpPr/>
          <p:nvPr/>
        </p:nvSpPr>
        <p:spPr>
          <a:xfrm>
            <a:off x="1617718" y="3256980"/>
            <a:ext cx="8712000" cy="23478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26" name="Picture 2" descr="京博控股集团">
            <a:extLst>
              <a:ext uri="{FF2B5EF4-FFF2-40B4-BE49-F238E27FC236}">
                <a16:creationId xmlns:a16="http://schemas.microsoft.com/office/drawing/2014/main" id="{7BC5D1D6-3DF6-C8BC-05C3-93D476CD80F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5144" y="0"/>
            <a:ext cx="1331089" cy="1331089"/>
          </a:xfrm>
          <a:prstGeom prst="ellipse">
            <a:avLst/>
          </a:prstGeom>
          <a:ln w="190500" cap="rnd">
            <a:noFill/>
            <a:prstDash val="solid"/>
          </a:ln>
          <a:effectLst>
            <a:outerShdw blurRad="127000" sx="1000" sy="1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4" name="文本框 3"/>
          <p:cNvSpPr txBox="1"/>
          <p:nvPr/>
        </p:nvSpPr>
        <p:spPr>
          <a:xfrm>
            <a:off x="1404958" y="494828"/>
            <a:ext cx="6215042" cy="646331"/>
          </a:xfrm>
          <a:prstGeom prst="rect">
            <a:avLst/>
          </a:prstGeom>
          <a:noFill/>
        </p:spPr>
        <p:txBody>
          <a:bodyPr vert="horz" wrap="square" rtlCol="0">
            <a:spAutoFit/>
          </a:bodyPr>
          <a:lstStyle/>
          <a:p>
            <a:r>
              <a:rPr lang="zh-CN" altLang="en-US" sz="3600" dirty="0">
                <a:solidFill>
                  <a:schemeClr val="accent1"/>
                </a:solidFill>
                <a:latin typeface="+mj-ea"/>
                <a:ea typeface="+mj-ea"/>
              </a:rPr>
              <a:t>设计建模</a:t>
            </a:r>
            <a:r>
              <a:rPr lang="en-US" altLang="zh-CN" sz="3600" dirty="0">
                <a:solidFill>
                  <a:schemeClr val="accent1"/>
                </a:solidFill>
                <a:latin typeface="+mj-ea"/>
                <a:ea typeface="+mj-ea"/>
              </a:rPr>
              <a:t>——</a:t>
            </a:r>
            <a:r>
              <a:rPr lang="zh-CN" altLang="en-US" sz="3600" dirty="0">
                <a:solidFill>
                  <a:schemeClr val="accent1"/>
                </a:solidFill>
                <a:latin typeface="+mj-ea"/>
                <a:ea typeface="+mj-ea"/>
              </a:rPr>
              <a:t>系统结构设计</a:t>
            </a:r>
          </a:p>
        </p:txBody>
      </p:sp>
      <p:sp>
        <p:nvSpPr>
          <p:cNvPr id="5" name="文本框 4"/>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7" name="矩形 6">
            <a:extLst>
              <a:ext uri="{FF2B5EF4-FFF2-40B4-BE49-F238E27FC236}">
                <a16:creationId xmlns:a16="http://schemas.microsoft.com/office/drawing/2014/main" id="{3D2B6BD7-8869-D5E3-5842-CC0BFD18F958}"/>
              </a:ext>
            </a:extLst>
          </p:cNvPr>
          <p:cNvSpPr/>
          <p:nvPr/>
        </p:nvSpPr>
        <p:spPr>
          <a:xfrm>
            <a:off x="424640" y="1403211"/>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34264E1B-B5F4-6D75-0862-2A6DFDF429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640" y="2076746"/>
            <a:ext cx="5484550" cy="3800095"/>
          </a:xfrm>
          <a:prstGeom prst="rect">
            <a:avLst/>
          </a:prstGeom>
          <a:noFill/>
          <a:ln>
            <a:noFill/>
          </a:ln>
        </p:spPr>
      </p:pic>
      <p:sp>
        <p:nvSpPr>
          <p:cNvPr id="10" name="文本框 9">
            <a:extLst>
              <a:ext uri="{FF2B5EF4-FFF2-40B4-BE49-F238E27FC236}">
                <a16:creationId xmlns:a16="http://schemas.microsoft.com/office/drawing/2014/main" id="{6573F53B-4B38-ADC6-44D3-68CAF54425AE}"/>
              </a:ext>
            </a:extLst>
          </p:cNvPr>
          <p:cNvSpPr txBox="1"/>
          <p:nvPr/>
        </p:nvSpPr>
        <p:spPr>
          <a:xfrm>
            <a:off x="6514304" y="2426694"/>
            <a:ext cx="4939953" cy="2554545"/>
          </a:xfrm>
          <a:prstGeom prst="rect">
            <a:avLst/>
          </a:prstGeom>
          <a:noFill/>
          <a:ln>
            <a:solidFill>
              <a:schemeClr val="accent1"/>
            </a:solidFill>
          </a:ln>
        </p:spPr>
        <p:txBody>
          <a:bodyPr wrap="square">
            <a:spAutoFit/>
          </a:bodyPr>
          <a:lstStyle/>
          <a:p>
            <a:r>
              <a:rPr lang="en-US" altLang="zh-CN" dirty="0">
                <a:latin typeface="楷体" panose="02010609060101010101" pitchFamily="49" charset="-122"/>
                <a:ea typeface="楷体" panose="02010609060101010101" pitchFamily="49" charset="-122"/>
                <a:cs typeface="Times New Roman" panose="02020603050405020304" pitchFamily="18" charset="0"/>
              </a:rPr>
              <a:t>    </a:t>
            </a: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目标系统是洪水敏感性测绘系统，是</a:t>
            </a:r>
            <a:r>
              <a:rPr lang="zh-CN" altLang="zh-CN" sz="2000" b="1"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韧性城市</a:t>
            </a: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大项目的一个子系统。</a:t>
            </a:r>
            <a:r>
              <a:rPr lang="zh-CN" altLang="zh-CN" sz="20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城市静态数据系统</a:t>
            </a: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和</a:t>
            </a:r>
            <a:r>
              <a:rPr lang="zh-CN" altLang="zh-CN" sz="20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城市韧性评估系统</a:t>
            </a: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利用我们目标系统的测绘结果作为重要指标，城市静态数据和城市韧性评估同时也为我们的洪水敏感性测绘系统提供</a:t>
            </a:r>
            <a:r>
              <a:rPr lang="zh-CN" altLang="en-US" sz="2000" dirty="0">
                <a:latin typeface="楷体" panose="02010609060101010101" pitchFamily="49" charset="-122"/>
                <a:ea typeface="楷体" panose="02010609060101010101" pitchFamily="49" charset="-122"/>
                <a:cs typeface="Times New Roman" panose="02020603050405020304" pitchFamily="18" charset="0"/>
              </a:rPr>
              <a:t>数据支持</a:t>
            </a: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，互为</a:t>
            </a:r>
            <a:r>
              <a:rPr lang="zh-CN" altLang="zh-CN" sz="20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同级系统</a:t>
            </a: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，本系统主要运用</a:t>
            </a:r>
            <a:r>
              <a:rPr lang="zh-CN" altLang="zh-CN" sz="20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洪水敏感性测绘算法</a:t>
            </a: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执行核心功能。</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4" name="文本框 3"/>
          <p:cNvSpPr txBox="1"/>
          <p:nvPr/>
        </p:nvSpPr>
        <p:spPr>
          <a:xfrm>
            <a:off x="1404958" y="494828"/>
            <a:ext cx="6215042" cy="646331"/>
          </a:xfrm>
          <a:prstGeom prst="rect">
            <a:avLst/>
          </a:prstGeom>
          <a:noFill/>
        </p:spPr>
        <p:txBody>
          <a:bodyPr vert="horz" wrap="square" rtlCol="0">
            <a:spAutoFit/>
          </a:bodyPr>
          <a:lstStyle/>
          <a:p>
            <a:r>
              <a:rPr lang="zh-CN" altLang="en-US" sz="3600" dirty="0">
                <a:solidFill>
                  <a:schemeClr val="accent1"/>
                </a:solidFill>
                <a:latin typeface="+mj-ea"/>
                <a:ea typeface="+mj-ea"/>
              </a:rPr>
              <a:t>设计建模</a:t>
            </a:r>
            <a:r>
              <a:rPr lang="en-US" altLang="zh-CN" sz="3600" dirty="0">
                <a:solidFill>
                  <a:schemeClr val="accent1"/>
                </a:solidFill>
                <a:latin typeface="+mj-ea"/>
                <a:ea typeface="+mj-ea"/>
              </a:rPr>
              <a:t>——</a:t>
            </a:r>
            <a:r>
              <a:rPr lang="zh-CN" altLang="en-US" sz="3600" dirty="0">
                <a:solidFill>
                  <a:schemeClr val="accent1"/>
                </a:solidFill>
                <a:latin typeface="+mj-ea"/>
                <a:ea typeface="+mj-ea"/>
              </a:rPr>
              <a:t>数据设计</a:t>
            </a:r>
          </a:p>
        </p:txBody>
      </p:sp>
      <p:sp>
        <p:nvSpPr>
          <p:cNvPr id="5" name="文本框 4"/>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7" name="矩形 6">
            <a:extLst>
              <a:ext uri="{FF2B5EF4-FFF2-40B4-BE49-F238E27FC236}">
                <a16:creationId xmlns:a16="http://schemas.microsoft.com/office/drawing/2014/main" id="{6959E916-5127-4B8E-5CFD-D81667427ED3}"/>
              </a:ext>
            </a:extLst>
          </p:cNvPr>
          <p:cNvSpPr/>
          <p:nvPr/>
        </p:nvSpPr>
        <p:spPr>
          <a:xfrm>
            <a:off x="404976" y="1363882"/>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2">
            <a:extLst>
              <a:ext uri="{FF2B5EF4-FFF2-40B4-BE49-F238E27FC236}">
                <a16:creationId xmlns:a16="http://schemas.microsoft.com/office/drawing/2014/main" id="{7BC58187-E5DF-1555-9289-B72E706121FE}"/>
              </a:ext>
            </a:extLst>
          </p:cNvPr>
          <p:cNvSpPr>
            <a:spLocks noChangeArrowheads="1"/>
          </p:cNvSpPr>
          <p:nvPr/>
        </p:nvSpPr>
        <p:spPr bwMode="auto">
          <a:xfrm>
            <a:off x="-1414049" y="39771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620C5EBC-C932-14BB-7C79-683024C1E760}"/>
              </a:ext>
            </a:extLst>
          </p:cNvPr>
          <p:cNvPicPr>
            <a:picLocks noChangeAspect="1"/>
          </p:cNvPicPr>
          <p:nvPr/>
        </p:nvPicPr>
        <p:blipFill rotWithShape="1">
          <a:blip r:embed="rId3"/>
          <a:srcRect l="2061" t="2396" b="3157"/>
          <a:stretch/>
        </p:blipFill>
        <p:spPr>
          <a:xfrm>
            <a:off x="2709684" y="1796563"/>
            <a:ext cx="6772631" cy="4949966"/>
          </a:xfrm>
          <a:prstGeom prst="rect">
            <a:avLst/>
          </a:prstGeom>
        </p:spPr>
      </p:pic>
      <p:sp>
        <p:nvSpPr>
          <p:cNvPr id="3" name="文本框 2">
            <a:extLst>
              <a:ext uri="{FF2B5EF4-FFF2-40B4-BE49-F238E27FC236}">
                <a16:creationId xmlns:a16="http://schemas.microsoft.com/office/drawing/2014/main" id="{9104A9CC-A109-7210-536C-AB320C491B88}"/>
              </a:ext>
            </a:extLst>
          </p:cNvPr>
          <p:cNvSpPr txBox="1"/>
          <p:nvPr/>
        </p:nvSpPr>
        <p:spPr>
          <a:xfrm>
            <a:off x="501841" y="1532922"/>
            <a:ext cx="6096000" cy="954107"/>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Times New Roman" panose="02020603050405020304" pitchFamily="18" charset="0"/>
              </a:rPr>
              <a:t>类设计</a:t>
            </a:r>
            <a:r>
              <a:rPr lang="en-US" altLang="zh-CN" sz="20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dirty="0">
                <a:latin typeface="楷体" panose="02010609060101010101" pitchFamily="49" charset="-122"/>
                <a:ea typeface="楷体" panose="02010609060101010101" pitchFamily="49" charset="-122"/>
                <a:cs typeface="Times New Roman" panose="02020603050405020304" pitchFamily="18" charset="0"/>
              </a:rPr>
              <a:t>用户登录注册</a:t>
            </a:r>
          </a:p>
          <a:p>
            <a:pPr marL="285750" indent="-285750">
              <a:buFont typeface="Arial" panose="020B0604020202020204" pitchFamily="34" charset="0"/>
              <a:buChar char="•"/>
            </a:pPr>
            <a:endParaRPr lang="en-US" altLang="zh-CN" dirty="0">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dirty="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33458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4" name="文本框 3"/>
          <p:cNvSpPr txBox="1"/>
          <p:nvPr/>
        </p:nvSpPr>
        <p:spPr>
          <a:xfrm>
            <a:off x="1404958" y="494828"/>
            <a:ext cx="6215042" cy="646331"/>
          </a:xfrm>
          <a:prstGeom prst="rect">
            <a:avLst/>
          </a:prstGeom>
          <a:noFill/>
        </p:spPr>
        <p:txBody>
          <a:bodyPr vert="horz" wrap="square" rtlCol="0">
            <a:spAutoFit/>
          </a:bodyPr>
          <a:lstStyle/>
          <a:p>
            <a:r>
              <a:rPr lang="zh-CN" altLang="en-US" sz="3600" dirty="0">
                <a:solidFill>
                  <a:schemeClr val="accent1"/>
                </a:solidFill>
                <a:latin typeface="+mj-ea"/>
                <a:ea typeface="+mj-ea"/>
              </a:rPr>
              <a:t>设计建模</a:t>
            </a:r>
            <a:r>
              <a:rPr lang="en-US" altLang="zh-CN" sz="3600" dirty="0">
                <a:solidFill>
                  <a:schemeClr val="accent1"/>
                </a:solidFill>
                <a:latin typeface="+mj-ea"/>
                <a:ea typeface="+mj-ea"/>
              </a:rPr>
              <a:t>——</a:t>
            </a:r>
            <a:r>
              <a:rPr lang="zh-CN" altLang="en-US" sz="3600" dirty="0">
                <a:solidFill>
                  <a:schemeClr val="accent1"/>
                </a:solidFill>
                <a:latin typeface="+mj-ea"/>
                <a:ea typeface="+mj-ea"/>
              </a:rPr>
              <a:t>数据设计</a:t>
            </a:r>
          </a:p>
        </p:txBody>
      </p:sp>
      <p:sp>
        <p:nvSpPr>
          <p:cNvPr id="5" name="文本框 4"/>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7" name="矩形 6">
            <a:extLst>
              <a:ext uri="{FF2B5EF4-FFF2-40B4-BE49-F238E27FC236}">
                <a16:creationId xmlns:a16="http://schemas.microsoft.com/office/drawing/2014/main" id="{6959E916-5127-4B8E-5CFD-D81667427ED3}"/>
              </a:ext>
            </a:extLst>
          </p:cNvPr>
          <p:cNvSpPr/>
          <p:nvPr/>
        </p:nvSpPr>
        <p:spPr>
          <a:xfrm>
            <a:off x="404976" y="1363882"/>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2">
            <a:extLst>
              <a:ext uri="{FF2B5EF4-FFF2-40B4-BE49-F238E27FC236}">
                <a16:creationId xmlns:a16="http://schemas.microsoft.com/office/drawing/2014/main" id="{7BC58187-E5DF-1555-9289-B72E706121FE}"/>
              </a:ext>
            </a:extLst>
          </p:cNvPr>
          <p:cNvSpPr>
            <a:spLocks noChangeArrowheads="1"/>
          </p:cNvSpPr>
          <p:nvPr/>
        </p:nvSpPr>
        <p:spPr bwMode="auto">
          <a:xfrm>
            <a:off x="-1414049" y="39771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9104A9CC-A109-7210-536C-AB320C491B88}"/>
              </a:ext>
            </a:extLst>
          </p:cNvPr>
          <p:cNvSpPr txBox="1"/>
          <p:nvPr/>
        </p:nvSpPr>
        <p:spPr>
          <a:xfrm>
            <a:off x="501841" y="1532922"/>
            <a:ext cx="6096000"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Times New Roman" panose="02020603050405020304" pitchFamily="18" charset="0"/>
              </a:rPr>
              <a:t>类设计</a:t>
            </a:r>
            <a:r>
              <a:rPr lang="en-US" altLang="zh-CN" sz="20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dirty="0">
                <a:latin typeface="楷体" panose="02010609060101010101" pitchFamily="49" charset="-122"/>
                <a:ea typeface="楷体" panose="02010609060101010101" pitchFamily="49" charset="-122"/>
                <a:cs typeface="Times New Roman" panose="02020603050405020304" pitchFamily="18" charset="0"/>
              </a:rPr>
              <a:t>洪水敏感性子系统</a:t>
            </a:r>
          </a:p>
        </p:txBody>
      </p:sp>
      <p:pic>
        <p:nvPicPr>
          <p:cNvPr id="8" name="图片 7">
            <a:extLst>
              <a:ext uri="{FF2B5EF4-FFF2-40B4-BE49-F238E27FC236}">
                <a16:creationId xmlns:a16="http://schemas.microsoft.com/office/drawing/2014/main" id="{FF9F3848-5336-0536-3206-ACE745E98D4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6579" y="1172832"/>
            <a:ext cx="7883580" cy="5903981"/>
          </a:xfrm>
          <a:prstGeom prst="rect">
            <a:avLst/>
          </a:prstGeom>
          <a:noFill/>
          <a:ln>
            <a:noFill/>
          </a:ln>
        </p:spPr>
      </p:pic>
    </p:spTree>
    <p:extLst>
      <p:ext uri="{BB962C8B-B14F-4D97-AF65-F5344CB8AC3E}">
        <p14:creationId xmlns:p14="http://schemas.microsoft.com/office/powerpoint/2010/main" val="305663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4" name="文本框 3"/>
          <p:cNvSpPr txBox="1"/>
          <p:nvPr/>
        </p:nvSpPr>
        <p:spPr>
          <a:xfrm>
            <a:off x="1404958" y="494828"/>
            <a:ext cx="6215042" cy="646331"/>
          </a:xfrm>
          <a:prstGeom prst="rect">
            <a:avLst/>
          </a:prstGeom>
          <a:noFill/>
        </p:spPr>
        <p:txBody>
          <a:bodyPr vert="horz" wrap="square" rtlCol="0">
            <a:spAutoFit/>
          </a:bodyPr>
          <a:lstStyle/>
          <a:p>
            <a:r>
              <a:rPr lang="zh-CN" altLang="en-US" sz="3600" dirty="0">
                <a:solidFill>
                  <a:schemeClr val="accent1"/>
                </a:solidFill>
                <a:latin typeface="+mj-ea"/>
                <a:ea typeface="+mj-ea"/>
              </a:rPr>
              <a:t>设计建模</a:t>
            </a:r>
            <a:r>
              <a:rPr lang="en-US" altLang="zh-CN" sz="3600" dirty="0">
                <a:solidFill>
                  <a:schemeClr val="accent1"/>
                </a:solidFill>
                <a:latin typeface="+mj-ea"/>
                <a:ea typeface="+mj-ea"/>
              </a:rPr>
              <a:t>——</a:t>
            </a:r>
            <a:r>
              <a:rPr lang="zh-CN" altLang="en-US" sz="3600" dirty="0">
                <a:solidFill>
                  <a:schemeClr val="accent1"/>
                </a:solidFill>
                <a:latin typeface="+mj-ea"/>
                <a:ea typeface="+mj-ea"/>
              </a:rPr>
              <a:t>数据设计</a:t>
            </a:r>
          </a:p>
        </p:txBody>
      </p:sp>
      <p:sp>
        <p:nvSpPr>
          <p:cNvPr id="5" name="文本框 4"/>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6" name="文本框 5">
            <a:extLst>
              <a:ext uri="{FF2B5EF4-FFF2-40B4-BE49-F238E27FC236}">
                <a16:creationId xmlns:a16="http://schemas.microsoft.com/office/drawing/2014/main" id="{A20FF602-3A0B-9BA2-935C-DFFDE51DBA22}"/>
              </a:ext>
            </a:extLst>
          </p:cNvPr>
          <p:cNvSpPr txBox="1"/>
          <p:nvPr/>
        </p:nvSpPr>
        <p:spPr>
          <a:xfrm>
            <a:off x="386008" y="2256986"/>
            <a:ext cx="5598103" cy="1015663"/>
          </a:xfrm>
          <a:prstGeom prst="rect">
            <a:avLst/>
          </a:prstGeom>
          <a:noFill/>
        </p:spPr>
        <p:txBody>
          <a:bodyPr wrap="square">
            <a:spAutoFit/>
          </a:bodyPr>
          <a:lstStyle/>
          <a:p>
            <a:r>
              <a:rPr lang="en-US" altLang="zh-CN"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dirty="0">
                <a:effectLst/>
                <a:latin typeface="楷体" panose="02010609060101010101" pitchFamily="49" charset="-122"/>
                <a:ea typeface="楷体" panose="02010609060101010101" pitchFamily="49" charset="-122"/>
                <a:cs typeface="Times New Roman" panose="02020603050405020304" pitchFamily="18" charset="0"/>
              </a:rPr>
              <a:t>我们在阿里云服务器上创建了</a:t>
            </a:r>
            <a:r>
              <a:rPr lang="en-US" altLang="zh-CN" sz="20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MySQL</a:t>
            </a:r>
            <a:r>
              <a:rPr lang="zh-CN" altLang="en-US" sz="20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数据库</a:t>
            </a:r>
            <a:r>
              <a:rPr lang="zh-CN" altLang="en-US" sz="2000" dirty="0">
                <a:effectLst/>
                <a:latin typeface="楷体" panose="02010609060101010101" pitchFamily="49" charset="-122"/>
                <a:ea typeface="楷体" panose="02010609060101010101" pitchFamily="49" charset="-122"/>
                <a:cs typeface="Times New Roman" panose="02020603050405020304" pitchFamily="18" charset="0"/>
              </a:rPr>
              <a:t>，通过数据库可视化软件</a:t>
            </a:r>
            <a:r>
              <a:rPr lang="en-US" altLang="zh-CN" sz="2000" dirty="0" err="1">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DBeaver</a:t>
            </a:r>
            <a:r>
              <a:rPr lang="zh-CN" altLang="en-US" sz="2000" dirty="0">
                <a:latin typeface="楷体" panose="02010609060101010101" pitchFamily="49" charset="-122"/>
                <a:ea typeface="楷体" panose="02010609060101010101" pitchFamily="49" charset="-122"/>
                <a:cs typeface="Times New Roman" panose="02020603050405020304" pitchFamily="18" charset="0"/>
              </a:rPr>
              <a:t>，在</a:t>
            </a:r>
            <a:r>
              <a:rPr lang="zh-CN" altLang="en-US" sz="2000" dirty="0">
                <a:effectLst/>
                <a:latin typeface="楷体" panose="02010609060101010101" pitchFamily="49" charset="-122"/>
                <a:ea typeface="楷体" panose="02010609060101010101" pitchFamily="49" charset="-122"/>
                <a:cs typeface="Times New Roman" panose="02020603050405020304" pitchFamily="18" charset="0"/>
              </a:rPr>
              <a:t>本地进行数据库编辑，包括表的建立和数据的增删改查。</a:t>
            </a:r>
            <a:endParaRPr lang="zh-CN" altLang="en-US" dirty="0">
              <a:latin typeface="楷体" panose="02010609060101010101" pitchFamily="49" charset="-122"/>
              <a:ea typeface="楷体" panose="02010609060101010101" pitchFamily="49" charset="-122"/>
            </a:endParaRPr>
          </a:p>
        </p:txBody>
      </p:sp>
      <p:pic>
        <p:nvPicPr>
          <p:cNvPr id="1028" name="Picture 4" descr="mysql">
            <a:extLst>
              <a:ext uri="{FF2B5EF4-FFF2-40B4-BE49-F238E27FC236}">
                <a16:creationId xmlns:a16="http://schemas.microsoft.com/office/drawing/2014/main" id="{394E7593-4EB4-7490-D04D-B9AA99A00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59" y="3608762"/>
            <a:ext cx="1829020" cy="13444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6F14010B-4201-90AC-5A74-1E0FEC5F14BE}"/>
              </a:ext>
            </a:extLst>
          </p:cNvPr>
          <p:cNvPicPr>
            <a:picLocks noChangeAspect="1"/>
          </p:cNvPicPr>
          <p:nvPr/>
        </p:nvPicPr>
        <p:blipFill rotWithShape="1">
          <a:blip r:embed="rId4"/>
          <a:srcRect l="10639" t="5181"/>
          <a:stretch/>
        </p:blipFill>
        <p:spPr>
          <a:xfrm>
            <a:off x="4063479" y="3977158"/>
            <a:ext cx="754020" cy="751093"/>
          </a:xfrm>
          <a:prstGeom prst="rect">
            <a:avLst/>
          </a:prstGeom>
        </p:spPr>
      </p:pic>
      <p:sp>
        <p:nvSpPr>
          <p:cNvPr id="7" name="矩形 6">
            <a:extLst>
              <a:ext uri="{FF2B5EF4-FFF2-40B4-BE49-F238E27FC236}">
                <a16:creationId xmlns:a16="http://schemas.microsoft.com/office/drawing/2014/main" id="{6959E916-5127-4B8E-5CFD-D81667427ED3}"/>
              </a:ext>
            </a:extLst>
          </p:cNvPr>
          <p:cNvSpPr/>
          <p:nvPr/>
        </p:nvSpPr>
        <p:spPr>
          <a:xfrm>
            <a:off x="424640" y="1403211"/>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2">
            <a:extLst>
              <a:ext uri="{FF2B5EF4-FFF2-40B4-BE49-F238E27FC236}">
                <a16:creationId xmlns:a16="http://schemas.microsoft.com/office/drawing/2014/main" id="{7BC58187-E5DF-1555-9289-B72E706121FE}"/>
              </a:ext>
            </a:extLst>
          </p:cNvPr>
          <p:cNvSpPr>
            <a:spLocks noChangeArrowheads="1"/>
          </p:cNvSpPr>
          <p:nvPr/>
        </p:nvSpPr>
        <p:spPr bwMode="auto">
          <a:xfrm>
            <a:off x="-1414049" y="39771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p14="http://schemas.microsoft.com/office/powerpoint/2010/main">
        <mc:Choice Requires="p14">
          <p:contentPart p14:bwMode="auto" r:id="rId5">
            <p14:nvContentPartPr>
              <p14:cNvPr id="11" name="墨迹 10">
                <a:extLst>
                  <a:ext uri="{FF2B5EF4-FFF2-40B4-BE49-F238E27FC236}">
                    <a16:creationId xmlns:a16="http://schemas.microsoft.com/office/drawing/2014/main" id="{FCE8C775-2932-D432-19C5-C2EC731DB0F2}"/>
                  </a:ext>
                </a:extLst>
              </p14:cNvPr>
              <p14:cNvContentPartPr/>
              <p14:nvPr/>
            </p14:nvContentPartPr>
            <p14:xfrm>
              <a:off x="10520396" y="4296615"/>
              <a:ext cx="360" cy="360"/>
            </p14:xfrm>
          </p:contentPart>
        </mc:Choice>
        <mc:Fallback xmlns="">
          <p:pic>
            <p:nvPicPr>
              <p:cNvPr id="11" name="墨迹 10">
                <a:extLst>
                  <a:ext uri="{FF2B5EF4-FFF2-40B4-BE49-F238E27FC236}">
                    <a16:creationId xmlns:a16="http://schemas.microsoft.com/office/drawing/2014/main" id="{FCE8C775-2932-D432-19C5-C2EC731DB0F2}"/>
                  </a:ext>
                </a:extLst>
              </p:cNvPr>
              <p:cNvPicPr/>
              <p:nvPr/>
            </p:nvPicPr>
            <p:blipFill>
              <a:blip r:embed="rId6"/>
              <a:stretch>
                <a:fillRect/>
              </a:stretch>
            </p:blipFill>
            <p:spPr>
              <a:xfrm>
                <a:off x="10511396" y="42876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墨迹 11">
                <a:extLst>
                  <a:ext uri="{FF2B5EF4-FFF2-40B4-BE49-F238E27FC236}">
                    <a16:creationId xmlns:a16="http://schemas.microsoft.com/office/drawing/2014/main" id="{C4F3FB43-CDF3-4FF6-C8CA-D66B113E7D1E}"/>
                  </a:ext>
                </a:extLst>
              </p14:cNvPr>
              <p14:cNvContentPartPr/>
              <p14:nvPr/>
            </p14:nvContentPartPr>
            <p14:xfrm>
              <a:off x="6380756" y="3686775"/>
              <a:ext cx="360" cy="360"/>
            </p14:xfrm>
          </p:contentPart>
        </mc:Choice>
        <mc:Fallback xmlns="">
          <p:pic>
            <p:nvPicPr>
              <p:cNvPr id="12" name="墨迹 11">
                <a:extLst>
                  <a:ext uri="{FF2B5EF4-FFF2-40B4-BE49-F238E27FC236}">
                    <a16:creationId xmlns:a16="http://schemas.microsoft.com/office/drawing/2014/main" id="{C4F3FB43-CDF3-4FF6-C8CA-D66B113E7D1E}"/>
                  </a:ext>
                </a:extLst>
              </p:cNvPr>
              <p:cNvPicPr/>
              <p:nvPr/>
            </p:nvPicPr>
            <p:blipFill>
              <a:blip r:embed="rId6"/>
              <a:stretch>
                <a:fillRect/>
              </a:stretch>
            </p:blipFill>
            <p:spPr>
              <a:xfrm>
                <a:off x="6372116" y="3677775"/>
                <a:ext cx="18000" cy="18000"/>
              </a:xfrm>
              <a:prstGeom prst="rect">
                <a:avLst/>
              </a:prstGeom>
            </p:spPr>
          </p:pic>
        </mc:Fallback>
      </mc:AlternateContent>
      <p:pic>
        <p:nvPicPr>
          <p:cNvPr id="14" name="图片 13">
            <a:extLst>
              <a:ext uri="{FF2B5EF4-FFF2-40B4-BE49-F238E27FC236}">
                <a16:creationId xmlns:a16="http://schemas.microsoft.com/office/drawing/2014/main" id="{D15038AD-4CFA-D980-2C22-EF56E82A5D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5988" y="1742524"/>
            <a:ext cx="5339845" cy="44262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3226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4" name="文本框 3"/>
          <p:cNvSpPr txBox="1"/>
          <p:nvPr/>
        </p:nvSpPr>
        <p:spPr>
          <a:xfrm>
            <a:off x="1404958" y="494828"/>
            <a:ext cx="6215042" cy="646331"/>
          </a:xfrm>
          <a:prstGeom prst="rect">
            <a:avLst/>
          </a:prstGeom>
          <a:noFill/>
        </p:spPr>
        <p:txBody>
          <a:bodyPr vert="horz" wrap="square" rtlCol="0">
            <a:spAutoFit/>
          </a:bodyPr>
          <a:lstStyle/>
          <a:p>
            <a:r>
              <a:rPr lang="zh-CN" altLang="en-US" sz="3600" dirty="0">
                <a:solidFill>
                  <a:schemeClr val="accent1"/>
                </a:solidFill>
                <a:latin typeface="+mj-ea"/>
                <a:ea typeface="+mj-ea"/>
              </a:rPr>
              <a:t>设计建模</a:t>
            </a:r>
            <a:r>
              <a:rPr lang="en-US" altLang="zh-CN" sz="3600" dirty="0">
                <a:solidFill>
                  <a:schemeClr val="accent1"/>
                </a:solidFill>
                <a:latin typeface="+mj-ea"/>
                <a:ea typeface="+mj-ea"/>
              </a:rPr>
              <a:t>——</a:t>
            </a:r>
            <a:r>
              <a:rPr lang="zh-CN" altLang="en-US" sz="3600" dirty="0">
                <a:solidFill>
                  <a:schemeClr val="accent1"/>
                </a:solidFill>
                <a:latin typeface="+mj-ea"/>
                <a:ea typeface="+mj-ea"/>
              </a:rPr>
              <a:t>数据设计</a:t>
            </a:r>
          </a:p>
        </p:txBody>
      </p:sp>
      <p:sp>
        <p:nvSpPr>
          <p:cNvPr id="5" name="文本框 4"/>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7" name="矩形 6">
            <a:extLst>
              <a:ext uri="{FF2B5EF4-FFF2-40B4-BE49-F238E27FC236}">
                <a16:creationId xmlns:a16="http://schemas.microsoft.com/office/drawing/2014/main" id="{6959E916-5127-4B8E-5CFD-D81667427ED3}"/>
              </a:ext>
            </a:extLst>
          </p:cNvPr>
          <p:cNvSpPr/>
          <p:nvPr/>
        </p:nvSpPr>
        <p:spPr>
          <a:xfrm>
            <a:off x="404976" y="1363882"/>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5" name="Picture 1">
            <a:extLst>
              <a:ext uri="{FF2B5EF4-FFF2-40B4-BE49-F238E27FC236}">
                <a16:creationId xmlns:a16="http://schemas.microsoft.com/office/drawing/2014/main" id="{E6DBDCA1-89D3-528B-3572-742A1987F0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699"/>
          <a:stretch/>
        </p:blipFill>
        <p:spPr bwMode="auto">
          <a:xfrm>
            <a:off x="2140626" y="1935449"/>
            <a:ext cx="8075090" cy="43115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7BC58187-E5DF-1555-9289-B72E706121FE}"/>
              </a:ext>
            </a:extLst>
          </p:cNvPr>
          <p:cNvSpPr>
            <a:spLocks noChangeArrowheads="1"/>
          </p:cNvSpPr>
          <p:nvPr/>
        </p:nvSpPr>
        <p:spPr bwMode="auto">
          <a:xfrm>
            <a:off x="-1414049" y="39771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9104A9CC-A109-7210-536C-AB320C491B88}"/>
              </a:ext>
            </a:extLst>
          </p:cNvPr>
          <p:cNvSpPr txBox="1"/>
          <p:nvPr/>
        </p:nvSpPr>
        <p:spPr>
          <a:xfrm>
            <a:off x="734613" y="1935449"/>
            <a:ext cx="6096000"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Times New Roman" panose="02020603050405020304" pitchFamily="18" charset="0"/>
              </a:rPr>
              <a:t>数据流</a:t>
            </a:r>
          </a:p>
        </p:txBody>
      </p:sp>
      <mc:AlternateContent xmlns:mc="http://schemas.openxmlformats.org/markup-compatibility/2006" xmlns:p14="http://schemas.microsoft.com/office/powerpoint/2010/main">
        <mc:Choice Requires="p14">
          <p:contentPart p14:bwMode="auto" r:id="rId4">
            <p14:nvContentPartPr>
              <p14:cNvPr id="10" name="墨迹 9">
                <a:extLst>
                  <a:ext uri="{FF2B5EF4-FFF2-40B4-BE49-F238E27FC236}">
                    <a16:creationId xmlns:a16="http://schemas.microsoft.com/office/drawing/2014/main" id="{A2F67E62-C28C-A5DD-76E5-44BC955B8F6F}"/>
                  </a:ext>
                </a:extLst>
              </p14:cNvPr>
              <p14:cNvContentPartPr/>
              <p14:nvPr/>
            </p14:nvContentPartPr>
            <p14:xfrm>
              <a:off x="10077596" y="4631055"/>
              <a:ext cx="172440" cy="33480"/>
            </p14:xfrm>
          </p:contentPart>
        </mc:Choice>
        <mc:Fallback xmlns="">
          <p:pic>
            <p:nvPicPr>
              <p:cNvPr id="10" name="墨迹 9">
                <a:extLst>
                  <a:ext uri="{FF2B5EF4-FFF2-40B4-BE49-F238E27FC236}">
                    <a16:creationId xmlns:a16="http://schemas.microsoft.com/office/drawing/2014/main" id="{A2F67E62-C28C-A5DD-76E5-44BC955B8F6F}"/>
                  </a:ext>
                </a:extLst>
              </p:cNvPr>
              <p:cNvPicPr/>
              <p:nvPr/>
            </p:nvPicPr>
            <p:blipFill>
              <a:blip r:embed="rId5"/>
              <a:stretch>
                <a:fillRect/>
              </a:stretch>
            </p:blipFill>
            <p:spPr>
              <a:xfrm>
                <a:off x="10023956" y="4523415"/>
                <a:ext cx="2800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墨迹 10">
                <a:extLst>
                  <a:ext uri="{FF2B5EF4-FFF2-40B4-BE49-F238E27FC236}">
                    <a16:creationId xmlns:a16="http://schemas.microsoft.com/office/drawing/2014/main" id="{FDC13968-D2ED-A325-D988-85806FDAD0B1}"/>
                  </a:ext>
                </a:extLst>
              </p14:cNvPr>
              <p14:cNvContentPartPr/>
              <p14:nvPr/>
            </p14:nvContentPartPr>
            <p14:xfrm>
              <a:off x="10058156" y="4699815"/>
              <a:ext cx="146520" cy="30600"/>
            </p14:xfrm>
          </p:contentPart>
        </mc:Choice>
        <mc:Fallback xmlns="">
          <p:pic>
            <p:nvPicPr>
              <p:cNvPr id="11" name="墨迹 10">
                <a:extLst>
                  <a:ext uri="{FF2B5EF4-FFF2-40B4-BE49-F238E27FC236}">
                    <a16:creationId xmlns:a16="http://schemas.microsoft.com/office/drawing/2014/main" id="{FDC13968-D2ED-A325-D988-85806FDAD0B1}"/>
                  </a:ext>
                </a:extLst>
              </p:cNvPr>
              <p:cNvPicPr/>
              <p:nvPr/>
            </p:nvPicPr>
            <p:blipFill>
              <a:blip r:embed="rId7"/>
              <a:stretch>
                <a:fillRect/>
              </a:stretch>
            </p:blipFill>
            <p:spPr>
              <a:xfrm>
                <a:off x="10004156" y="4591815"/>
                <a:ext cx="2541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墨迹 11">
                <a:extLst>
                  <a:ext uri="{FF2B5EF4-FFF2-40B4-BE49-F238E27FC236}">
                    <a16:creationId xmlns:a16="http://schemas.microsoft.com/office/drawing/2014/main" id="{7C7C9D35-F1FD-937B-5F22-61D390C7C9E2}"/>
                  </a:ext>
                </a:extLst>
              </p14:cNvPr>
              <p14:cNvContentPartPr/>
              <p14:nvPr/>
            </p14:nvContentPartPr>
            <p14:xfrm>
              <a:off x="10077596" y="4591455"/>
              <a:ext cx="176040" cy="60120"/>
            </p14:xfrm>
          </p:contentPart>
        </mc:Choice>
        <mc:Fallback xmlns="">
          <p:pic>
            <p:nvPicPr>
              <p:cNvPr id="12" name="墨迹 11">
                <a:extLst>
                  <a:ext uri="{FF2B5EF4-FFF2-40B4-BE49-F238E27FC236}">
                    <a16:creationId xmlns:a16="http://schemas.microsoft.com/office/drawing/2014/main" id="{7C7C9D35-F1FD-937B-5F22-61D390C7C9E2}"/>
                  </a:ext>
                </a:extLst>
              </p:cNvPr>
              <p:cNvPicPr/>
              <p:nvPr/>
            </p:nvPicPr>
            <p:blipFill>
              <a:blip r:embed="rId9"/>
              <a:stretch>
                <a:fillRect/>
              </a:stretch>
            </p:blipFill>
            <p:spPr>
              <a:xfrm>
                <a:off x="10023956" y="4483815"/>
                <a:ext cx="283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D12E943D-5595-C452-B4F8-D56069D011A7}"/>
                  </a:ext>
                </a:extLst>
              </p14:cNvPr>
              <p14:cNvContentPartPr/>
              <p14:nvPr/>
            </p14:nvContentPartPr>
            <p14:xfrm>
              <a:off x="10008836" y="4565895"/>
              <a:ext cx="289800" cy="167400"/>
            </p14:xfrm>
          </p:contentPart>
        </mc:Choice>
        <mc:Fallback xmlns="">
          <p:pic>
            <p:nvPicPr>
              <p:cNvPr id="13" name="墨迹 12">
                <a:extLst>
                  <a:ext uri="{FF2B5EF4-FFF2-40B4-BE49-F238E27FC236}">
                    <a16:creationId xmlns:a16="http://schemas.microsoft.com/office/drawing/2014/main" id="{D12E943D-5595-C452-B4F8-D56069D011A7}"/>
                  </a:ext>
                </a:extLst>
              </p:cNvPr>
              <p:cNvPicPr/>
              <p:nvPr/>
            </p:nvPicPr>
            <p:blipFill>
              <a:blip r:embed="rId11"/>
              <a:stretch>
                <a:fillRect/>
              </a:stretch>
            </p:blipFill>
            <p:spPr>
              <a:xfrm>
                <a:off x="10000196" y="4557255"/>
                <a:ext cx="307440" cy="185040"/>
              </a:xfrm>
              <a:prstGeom prst="rect">
                <a:avLst/>
              </a:prstGeom>
            </p:spPr>
          </p:pic>
        </mc:Fallback>
      </mc:AlternateContent>
    </p:spTree>
    <p:extLst>
      <p:ext uri="{BB962C8B-B14F-4D97-AF65-F5344CB8AC3E}">
        <p14:creationId xmlns:p14="http://schemas.microsoft.com/office/powerpoint/2010/main" val="2596612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4" name="文本框 3"/>
          <p:cNvSpPr txBox="1"/>
          <p:nvPr/>
        </p:nvSpPr>
        <p:spPr>
          <a:xfrm>
            <a:off x="1404958" y="494828"/>
            <a:ext cx="6215042" cy="646331"/>
          </a:xfrm>
          <a:prstGeom prst="rect">
            <a:avLst/>
          </a:prstGeom>
          <a:noFill/>
        </p:spPr>
        <p:txBody>
          <a:bodyPr vert="horz" wrap="square" rtlCol="0">
            <a:spAutoFit/>
          </a:bodyPr>
          <a:lstStyle/>
          <a:p>
            <a:r>
              <a:rPr lang="zh-CN" altLang="en-US" sz="3600" dirty="0">
                <a:solidFill>
                  <a:schemeClr val="accent1"/>
                </a:solidFill>
                <a:latin typeface="+mj-ea"/>
                <a:ea typeface="+mj-ea"/>
              </a:rPr>
              <a:t>设计建模</a:t>
            </a:r>
            <a:r>
              <a:rPr lang="en-US" altLang="zh-CN" sz="3600" dirty="0">
                <a:solidFill>
                  <a:schemeClr val="accent1"/>
                </a:solidFill>
                <a:latin typeface="+mj-ea"/>
                <a:ea typeface="+mj-ea"/>
              </a:rPr>
              <a:t>——</a:t>
            </a:r>
            <a:r>
              <a:rPr lang="zh-CN" altLang="en-US" sz="3600" dirty="0">
                <a:solidFill>
                  <a:schemeClr val="accent1"/>
                </a:solidFill>
                <a:latin typeface="+mj-ea"/>
                <a:ea typeface="+mj-ea"/>
              </a:rPr>
              <a:t>接口设计</a:t>
            </a:r>
          </a:p>
        </p:txBody>
      </p:sp>
      <p:sp>
        <p:nvSpPr>
          <p:cNvPr id="5" name="文本框 4"/>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7" name="矩形 6">
            <a:extLst>
              <a:ext uri="{FF2B5EF4-FFF2-40B4-BE49-F238E27FC236}">
                <a16:creationId xmlns:a16="http://schemas.microsoft.com/office/drawing/2014/main" id="{3E2FB6C1-0A96-C311-9F92-3003A258271C}"/>
              </a:ext>
            </a:extLst>
          </p:cNvPr>
          <p:cNvSpPr/>
          <p:nvPr/>
        </p:nvSpPr>
        <p:spPr>
          <a:xfrm>
            <a:off x="424640" y="1403211"/>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a:extLst>
              <a:ext uri="{FF2B5EF4-FFF2-40B4-BE49-F238E27FC236}">
                <a16:creationId xmlns:a16="http://schemas.microsoft.com/office/drawing/2014/main" id="{09016775-086A-5693-47B9-933565F158A0}"/>
              </a:ext>
            </a:extLst>
          </p:cNvPr>
          <p:cNvGraphicFramePr>
            <a:graphicFrameLocks noGrp="1"/>
          </p:cNvGraphicFramePr>
          <p:nvPr>
            <p:extLst>
              <p:ext uri="{D42A27DB-BD31-4B8C-83A1-F6EECF244321}">
                <p14:modId xmlns:p14="http://schemas.microsoft.com/office/powerpoint/2010/main" val="1011028370"/>
              </p:ext>
            </p:extLst>
          </p:nvPr>
        </p:nvGraphicFramePr>
        <p:xfrm>
          <a:off x="507054" y="1769181"/>
          <a:ext cx="3145629" cy="3753511"/>
        </p:xfrm>
        <a:graphic>
          <a:graphicData uri="http://schemas.openxmlformats.org/drawingml/2006/table">
            <a:tbl>
              <a:tblPr firstRow="1" firstCol="1" bandRow="1">
                <a:tableStyleId>{3B4B98B0-60AC-42C2-AFA5-B58CD77FA1E5}</a:tableStyleId>
              </a:tblPr>
              <a:tblGrid>
                <a:gridCol w="3145629">
                  <a:extLst>
                    <a:ext uri="{9D8B030D-6E8A-4147-A177-3AD203B41FA5}">
                      <a16:colId xmlns:a16="http://schemas.microsoft.com/office/drawing/2014/main" val="3042627516"/>
                    </a:ext>
                  </a:extLst>
                </a:gridCol>
              </a:tblGrid>
              <a:tr h="252755">
                <a:tc>
                  <a:txBody>
                    <a:bodyPr/>
                    <a:lstStyle/>
                    <a:p>
                      <a:pPr indent="306070" algn="just" latinLnBrk="1">
                        <a:lnSpc>
                          <a:spcPct val="150000"/>
                        </a:lnSpc>
                        <a:tabLst>
                          <a:tab pos="2353945" algn="l"/>
                        </a:tabLst>
                      </a:pPr>
                      <a:r>
                        <a:rPr lang="zh-CN" sz="1400" b="1" kern="100" dirty="0">
                          <a:solidFill>
                            <a:srgbClr val="000000"/>
                          </a:solidFill>
                          <a:effectLst/>
                        </a:rPr>
                        <a:t>序号</a:t>
                      </a:r>
                      <a:r>
                        <a:rPr lang="en-US" sz="1400" b="1"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4216893"/>
                  </a:ext>
                </a:extLst>
              </a:tr>
              <a:tr h="252755">
                <a:tc>
                  <a:txBody>
                    <a:bodyPr/>
                    <a:lstStyle/>
                    <a:p>
                      <a:pPr indent="306070" algn="just" latinLnBrk="1">
                        <a:lnSpc>
                          <a:spcPct val="150000"/>
                        </a:lnSpc>
                      </a:pPr>
                      <a:r>
                        <a:rPr lang="en-US" sz="1400" b="0" kern="100" dirty="0">
                          <a:effectLst/>
                        </a:rPr>
                        <a:t>001</a:t>
                      </a:r>
                      <a:endParaRPr lang="zh-CN" sz="1400" b="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6068728"/>
                  </a:ext>
                </a:extLst>
              </a:tr>
              <a:tr h="252755">
                <a:tc>
                  <a:txBody>
                    <a:bodyPr/>
                    <a:lstStyle/>
                    <a:p>
                      <a:pPr indent="306070" algn="just" latinLnBrk="1">
                        <a:lnSpc>
                          <a:spcPct val="150000"/>
                        </a:lnSpc>
                        <a:tabLst>
                          <a:tab pos="2353945" algn="l"/>
                        </a:tabLst>
                      </a:pPr>
                      <a:r>
                        <a:rPr lang="en-US" sz="1400" b="1" kern="100" dirty="0">
                          <a:solidFill>
                            <a:srgbClr val="000000"/>
                          </a:solidFill>
                          <a:effectLst/>
                        </a:rPr>
                        <a:t>REST API</a:t>
                      </a:r>
                      <a:r>
                        <a:rPr lang="en-US" sz="1400"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0982946"/>
                  </a:ext>
                </a:extLst>
              </a:tr>
              <a:tr h="252755">
                <a:tc>
                  <a:txBody>
                    <a:bodyPr/>
                    <a:lstStyle/>
                    <a:p>
                      <a:pPr indent="306070" algn="just" latinLnBrk="1">
                        <a:lnSpc>
                          <a:spcPct val="150000"/>
                        </a:lnSpc>
                      </a:pPr>
                      <a:r>
                        <a:rPr lang="en-US" sz="1400" b="0" kern="100" dirty="0">
                          <a:effectLst/>
                        </a:rPr>
                        <a:t>GET  /</a:t>
                      </a:r>
                      <a:r>
                        <a:rPr lang="en-US" sz="1400" b="0" kern="100" dirty="0" err="1">
                          <a:effectLst/>
                        </a:rPr>
                        <a:t>api</a:t>
                      </a:r>
                      <a:r>
                        <a:rPr lang="en-US" sz="1400" b="0" kern="100" dirty="0">
                          <a:effectLst/>
                        </a:rPr>
                        <a:t>/auth/news</a:t>
                      </a:r>
                    </a:p>
                  </a:txBody>
                  <a:tcPr marL="68580" marR="68580" marT="0" marB="0"/>
                </a:tc>
                <a:extLst>
                  <a:ext uri="{0D108BD9-81ED-4DB2-BD59-A6C34878D82A}">
                    <a16:rowId xmlns:a16="http://schemas.microsoft.com/office/drawing/2014/main" val="478131831"/>
                  </a:ext>
                </a:extLst>
              </a:tr>
              <a:tr h="252755">
                <a:tc>
                  <a:txBody>
                    <a:bodyPr/>
                    <a:lstStyle/>
                    <a:p>
                      <a:pPr indent="306070" algn="just" latinLnBrk="1">
                        <a:lnSpc>
                          <a:spcPct val="150000"/>
                        </a:lnSpc>
                        <a:tabLst>
                          <a:tab pos="2353945" algn="l"/>
                        </a:tabLst>
                      </a:pPr>
                      <a:r>
                        <a:rPr lang="zh-CN" sz="1400" b="1" kern="100" dirty="0">
                          <a:solidFill>
                            <a:srgbClr val="000000"/>
                          </a:solidFill>
                          <a:effectLst/>
                        </a:rPr>
                        <a:t>接口参数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2292038"/>
                  </a:ext>
                </a:extLst>
              </a:tr>
              <a:tr h="252755">
                <a:tc>
                  <a:txBody>
                    <a:bodyPr/>
                    <a:lstStyle/>
                    <a:p>
                      <a:pPr indent="306070" algn="just" latinLnBrk="1">
                        <a:lnSpc>
                          <a:spcPct val="150000"/>
                        </a:lnSpc>
                      </a:pPr>
                      <a:r>
                        <a:rPr lang="en-US" altLang="zh-CN" sz="1400" b="0" kern="100" dirty="0">
                          <a:effectLst/>
                        </a:rPr>
                        <a:t>key</a:t>
                      </a:r>
                      <a:r>
                        <a:rPr lang="zh-CN" altLang="en-US" sz="1400" b="0" kern="100" dirty="0">
                          <a:effectLst/>
                        </a:rPr>
                        <a:t>：搜索关键字</a:t>
                      </a:r>
                    </a:p>
                  </a:txBody>
                  <a:tcPr marL="68580" marR="68580" marT="0" marB="0"/>
                </a:tc>
                <a:extLst>
                  <a:ext uri="{0D108BD9-81ED-4DB2-BD59-A6C34878D82A}">
                    <a16:rowId xmlns:a16="http://schemas.microsoft.com/office/drawing/2014/main" val="1278204730"/>
                  </a:ext>
                </a:extLst>
              </a:tr>
              <a:tr h="252755">
                <a:tc>
                  <a:txBody>
                    <a:bodyPr/>
                    <a:lstStyle/>
                    <a:p>
                      <a:pPr indent="306070" algn="just" latinLnBrk="1">
                        <a:lnSpc>
                          <a:spcPct val="150000"/>
                        </a:lnSpc>
                        <a:tabLst>
                          <a:tab pos="2353945" algn="l"/>
                        </a:tabLst>
                      </a:pPr>
                      <a:r>
                        <a:rPr lang="zh-CN" sz="1400" b="1" kern="100" dirty="0">
                          <a:solidFill>
                            <a:srgbClr val="000000"/>
                          </a:solidFill>
                          <a:effectLst/>
                        </a:rPr>
                        <a:t>返回值</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17069385"/>
                  </a:ext>
                </a:extLst>
              </a:tr>
              <a:tr h="530663">
                <a:tc>
                  <a:txBody>
                    <a:bodyPr/>
                    <a:lstStyle/>
                    <a:p>
                      <a:pPr indent="306070" algn="just" latinLnBrk="1">
                        <a:lnSpc>
                          <a:spcPct val="150000"/>
                        </a:lnSpc>
                      </a:pPr>
                      <a:r>
                        <a:rPr lang="en-US" altLang="zh-CN" sz="1400" b="0" kern="100" dirty="0" err="1">
                          <a:effectLst/>
                        </a:rPr>
                        <a:t>news_title</a:t>
                      </a:r>
                      <a:r>
                        <a:rPr lang="en-US" altLang="zh-CN" sz="1400" b="0" kern="100" dirty="0">
                          <a:effectLst/>
                        </a:rPr>
                        <a:t>: </a:t>
                      </a:r>
                      <a:r>
                        <a:rPr lang="zh-CN" altLang="en-US" sz="1400" b="0" kern="100" dirty="0">
                          <a:effectLst/>
                        </a:rPr>
                        <a:t>新闻标题</a:t>
                      </a:r>
                    </a:p>
                    <a:p>
                      <a:pPr indent="306070" algn="just" latinLnBrk="1">
                        <a:lnSpc>
                          <a:spcPct val="150000"/>
                        </a:lnSpc>
                      </a:pPr>
                      <a:r>
                        <a:rPr lang="en-US" altLang="zh-CN" sz="1400" b="0" kern="100" dirty="0" err="1">
                          <a:effectLst/>
                        </a:rPr>
                        <a:t>news_content</a:t>
                      </a:r>
                      <a:r>
                        <a:rPr lang="en-US" altLang="zh-CN" sz="1400" b="0" kern="100" dirty="0">
                          <a:effectLst/>
                        </a:rPr>
                        <a:t>: </a:t>
                      </a:r>
                      <a:r>
                        <a:rPr lang="zh-CN" altLang="en-US" sz="1400" b="0" kern="100" dirty="0">
                          <a:effectLst/>
                        </a:rPr>
                        <a:t>新闻内容</a:t>
                      </a:r>
                    </a:p>
                  </a:txBody>
                  <a:tcPr marL="68580" marR="68580" marT="0" marB="0"/>
                </a:tc>
                <a:extLst>
                  <a:ext uri="{0D108BD9-81ED-4DB2-BD59-A6C34878D82A}">
                    <a16:rowId xmlns:a16="http://schemas.microsoft.com/office/drawing/2014/main" val="2590687353"/>
                  </a:ext>
                </a:extLst>
              </a:tr>
              <a:tr h="252755">
                <a:tc>
                  <a:txBody>
                    <a:bodyPr/>
                    <a:lstStyle/>
                    <a:p>
                      <a:pPr indent="306070" algn="just" latinLnBrk="1">
                        <a:lnSpc>
                          <a:spcPct val="150000"/>
                        </a:lnSpc>
                        <a:tabLst>
                          <a:tab pos="2353945" algn="l"/>
                        </a:tabLst>
                      </a:pPr>
                      <a:r>
                        <a:rPr lang="zh-CN" sz="1400" b="1" kern="100" dirty="0">
                          <a:solidFill>
                            <a:srgbClr val="000000"/>
                          </a:solidFill>
                          <a:effectLst/>
                        </a:rPr>
                        <a:t>接口简介</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6714839"/>
                  </a:ext>
                </a:extLst>
              </a:tr>
              <a:tr h="808570">
                <a:tc>
                  <a:txBody>
                    <a:bodyPr/>
                    <a:lstStyle/>
                    <a:p>
                      <a:pPr indent="306070" algn="just" latinLnBrk="1">
                        <a:lnSpc>
                          <a:spcPct val="150000"/>
                        </a:lnSpc>
                      </a:pPr>
                      <a:r>
                        <a:rPr lang="zh-CN" sz="1400" kern="100" dirty="0">
                          <a:effectLst/>
                        </a:rPr>
                        <a:t>该接口用于</a:t>
                      </a:r>
                      <a:r>
                        <a:rPr lang="zh-CN" altLang="en-US" sz="1400" kern="100" dirty="0">
                          <a:effectLst/>
                        </a:rPr>
                        <a:t>新闻获取</a:t>
                      </a:r>
                      <a:r>
                        <a:rPr lang="zh-CN" sz="1400" kern="100" dirty="0">
                          <a:effectLst/>
                        </a:rPr>
                        <a:t>。</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98021227"/>
                  </a:ext>
                </a:extLst>
              </a:tr>
            </a:tbl>
          </a:graphicData>
        </a:graphic>
      </p:graphicFrame>
      <p:graphicFrame>
        <p:nvGraphicFramePr>
          <p:cNvPr id="12" name="表格 11">
            <a:extLst>
              <a:ext uri="{FF2B5EF4-FFF2-40B4-BE49-F238E27FC236}">
                <a16:creationId xmlns:a16="http://schemas.microsoft.com/office/drawing/2014/main" id="{222C94F4-C0EC-7354-2D85-2256B919EAFD}"/>
              </a:ext>
            </a:extLst>
          </p:cNvPr>
          <p:cNvGraphicFramePr>
            <a:graphicFrameLocks noGrp="1"/>
          </p:cNvGraphicFramePr>
          <p:nvPr>
            <p:extLst>
              <p:ext uri="{D42A27DB-BD31-4B8C-83A1-F6EECF244321}">
                <p14:modId xmlns:p14="http://schemas.microsoft.com/office/powerpoint/2010/main" val="2067126312"/>
              </p:ext>
            </p:extLst>
          </p:nvPr>
        </p:nvGraphicFramePr>
        <p:xfrm>
          <a:off x="4238396" y="1769180"/>
          <a:ext cx="3145629" cy="3753508"/>
        </p:xfrm>
        <a:graphic>
          <a:graphicData uri="http://schemas.openxmlformats.org/drawingml/2006/table">
            <a:tbl>
              <a:tblPr firstRow="1" firstCol="1" bandRow="1">
                <a:tableStyleId>{3B4B98B0-60AC-42C2-AFA5-B58CD77FA1E5}</a:tableStyleId>
              </a:tblPr>
              <a:tblGrid>
                <a:gridCol w="3145629">
                  <a:extLst>
                    <a:ext uri="{9D8B030D-6E8A-4147-A177-3AD203B41FA5}">
                      <a16:colId xmlns:a16="http://schemas.microsoft.com/office/drawing/2014/main" val="3042627516"/>
                    </a:ext>
                  </a:extLst>
                </a:gridCol>
              </a:tblGrid>
              <a:tr h="318245">
                <a:tc>
                  <a:txBody>
                    <a:bodyPr/>
                    <a:lstStyle/>
                    <a:p>
                      <a:pPr indent="306070" algn="just" latinLnBrk="1">
                        <a:lnSpc>
                          <a:spcPct val="150000"/>
                        </a:lnSpc>
                        <a:tabLst>
                          <a:tab pos="2353945" algn="l"/>
                        </a:tabLst>
                      </a:pPr>
                      <a:r>
                        <a:rPr lang="zh-CN" sz="1400" b="1" kern="100" dirty="0">
                          <a:solidFill>
                            <a:srgbClr val="000000"/>
                          </a:solidFill>
                          <a:effectLst/>
                        </a:rPr>
                        <a:t>序号</a:t>
                      </a:r>
                      <a:r>
                        <a:rPr lang="en-US" sz="1400" b="1"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4216893"/>
                  </a:ext>
                </a:extLst>
              </a:tr>
              <a:tr h="318245">
                <a:tc>
                  <a:txBody>
                    <a:bodyPr/>
                    <a:lstStyle/>
                    <a:p>
                      <a:pPr indent="306070" algn="just" latinLnBrk="1">
                        <a:lnSpc>
                          <a:spcPct val="150000"/>
                        </a:lnSpc>
                      </a:pPr>
                      <a:r>
                        <a:rPr lang="en-US" sz="1400" b="0" kern="100" dirty="0">
                          <a:effectLst/>
                        </a:rPr>
                        <a:t>002</a:t>
                      </a:r>
                      <a:endParaRPr lang="zh-CN" sz="1400" b="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6068728"/>
                  </a:ext>
                </a:extLst>
              </a:tr>
              <a:tr h="318245">
                <a:tc>
                  <a:txBody>
                    <a:bodyPr/>
                    <a:lstStyle/>
                    <a:p>
                      <a:pPr indent="306070" algn="just" latinLnBrk="1">
                        <a:lnSpc>
                          <a:spcPct val="150000"/>
                        </a:lnSpc>
                        <a:tabLst>
                          <a:tab pos="2353945" algn="l"/>
                        </a:tabLst>
                      </a:pPr>
                      <a:r>
                        <a:rPr lang="en-US" sz="1400" b="1" kern="100" dirty="0">
                          <a:solidFill>
                            <a:srgbClr val="000000"/>
                          </a:solidFill>
                          <a:effectLst/>
                        </a:rPr>
                        <a:t>REST API</a:t>
                      </a:r>
                      <a:r>
                        <a:rPr lang="en-US" sz="1400"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0982946"/>
                  </a:ext>
                </a:extLst>
              </a:tr>
              <a:tr h="320120">
                <a:tc>
                  <a:txBody>
                    <a:bodyPr/>
                    <a:lstStyle/>
                    <a:p>
                      <a:pPr indent="306070" algn="just" latinLnBrk="1">
                        <a:lnSpc>
                          <a:spcPct val="150000"/>
                        </a:lnSpc>
                      </a:pPr>
                      <a:r>
                        <a:rPr lang="en-US" sz="1400" b="0" kern="100" dirty="0">
                          <a:effectLst/>
                        </a:rPr>
                        <a:t>POST  /</a:t>
                      </a:r>
                      <a:r>
                        <a:rPr lang="en-US" altLang="zh-CN" sz="1400" b="0" kern="100" dirty="0">
                          <a:effectLst/>
                        </a:rPr>
                        <a:t>upload</a:t>
                      </a:r>
                      <a:endParaRPr lang="en-US" sz="1400" b="0" kern="100" dirty="0">
                        <a:effectLst/>
                      </a:endParaRPr>
                    </a:p>
                  </a:txBody>
                  <a:tcPr marL="68580" marR="68580" marT="0" marB="0"/>
                </a:tc>
                <a:extLst>
                  <a:ext uri="{0D108BD9-81ED-4DB2-BD59-A6C34878D82A}">
                    <a16:rowId xmlns:a16="http://schemas.microsoft.com/office/drawing/2014/main" val="478131831"/>
                  </a:ext>
                </a:extLst>
              </a:tr>
              <a:tr h="318245">
                <a:tc>
                  <a:txBody>
                    <a:bodyPr/>
                    <a:lstStyle/>
                    <a:p>
                      <a:pPr indent="306070" algn="just" latinLnBrk="1">
                        <a:lnSpc>
                          <a:spcPct val="150000"/>
                        </a:lnSpc>
                        <a:tabLst>
                          <a:tab pos="2353945" algn="l"/>
                        </a:tabLst>
                      </a:pPr>
                      <a:r>
                        <a:rPr lang="zh-CN" sz="1400" b="1" kern="100" dirty="0">
                          <a:solidFill>
                            <a:srgbClr val="000000"/>
                          </a:solidFill>
                          <a:effectLst/>
                        </a:rPr>
                        <a:t>接口参数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2292038"/>
                  </a:ext>
                </a:extLst>
              </a:tr>
              <a:tr h="320120">
                <a:tc>
                  <a:txBody>
                    <a:bodyPr/>
                    <a:lstStyle/>
                    <a:p>
                      <a:pPr indent="306070" algn="just" latinLnBrk="1">
                        <a:lnSpc>
                          <a:spcPct val="150000"/>
                        </a:lnSpc>
                      </a:pPr>
                      <a:r>
                        <a:rPr lang="en-US" altLang="zh-CN" sz="1400" b="0" kern="100" dirty="0">
                          <a:effectLst/>
                        </a:rPr>
                        <a:t>file</a:t>
                      </a:r>
                      <a:r>
                        <a:rPr lang="zh-CN" altLang="en-US" sz="1400" b="0" kern="100" dirty="0">
                          <a:effectLst/>
                        </a:rPr>
                        <a:t>：图片二进制数据流</a:t>
                      </a:r>
                    </a:p>
                  </a:txBody>
                  <a:tcPr marL="68580" marR="68580" marT="0" marB="0"/>
                </a:tc>
                <a:extLst>
                  <a:ext uri="{0D108BD9-81ED-4DB2-BD59-A6C34878D82A}">
                    <a16:rowId xmlns:a16="http://schemas.microsoft.com/office/drawing/2014/main" val="1278204730"/>
                  </a:ext>
                </a:extLst>
              </a:tr>
              <a:tr h="318245">
                <a:tc>
                  <a:txBody>
                    <a:bodyPr/>
                    <a:lstStyle/>
                    <a:p>
                      <a:pPr indent="306070" algn="just" latinLnBrk="1">
                        <a:lnSpc>
                          <a:spcPct val="150000"/>
                        </a:lnSpc>
                        <a:tabLst>
                          <a:tab pos="2353945" algn="l"/>
                        </a:tabLst>
                      </a:pPr>
                      <a:r>
                        <a:rPr lang="zh-CN" sz="1400" b="1" kern="100" dirty="0">
                          <a:solidFill>
                            <a:srgbClr val="000000"/>
                          </a:solidFill>
                          <a:effectLst/>
                        </a:rPr>
                        <a:t>返回值</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17069385"/>
                  </a:ext>
                </a:extLst>
              </a:tr>
              <a:tr h="327650">
                <a:tc>
                  <a:txBody>
                    <a:bodyPr/>
                    <a:lstStyle/>
                    <a:p>
                      <a:pPr indent="306070" algn="just" latinLnBrk="1">
                        <a:lnSpc>
                          <a:spcPct val="150000"/>
                        </a:lnSpc>
                      </a:pPr>
                      <a:r>
                        <a:rPr lang="en-US" altLang="zh-CN" sz="1400" b="0" kern="100" dirty="0" err="1">
                          <a:effectLst/>
                        </a:rPr>
                        <a:t>File_path</a:t>
                      </a:r>
                      <a:r>
                        <a:rPr lang="en-US" altLang="zh-CN" sz="1400" b="0" kern="100" dirty="0">
                          <a:effectLst/>
                        </a:rPr>
                        <a:t>: </a:t>
                      </a:r>
                      <a:r>
                        <a:rPr lang="zh-CN" altLang="en-US" sz="1400" b="0" kern="100" dirty="0">
                          <a:effectLst/>
                        </a:rPr>
                        <a:t>文件路径</a:t>
                      </a:r>
                    </a:p>
                  </a:txBody>
                  <a:tcPr marL="68580" marR="68580" marT="0" marB="0"/>
                </a:tc>
                <a:extLst>
                  <a:ext uri="{0D108BD9-81ED-4DB2-BD59-A6C34878D82A}">
                    <a16:rowId xmlns:a16="http://schemas.microsoft.com/office/drawing/2014/main" val="2590687353"/>
                  </a:ext>
                </a:extLst>
              </a:tr>
              <a:tr h="318245">
                <a:tc>
                  <a:txBody>
                    <a:bodyPr/>
                    <a:lstStyle/>
                    <a:p>
                      <a:pPr indent="306070" algn="just" latinLnBrk="1">
                        <a:lnSpc>
                          <a:spcPct val="150000"/>
                        </a:lnSpc>
                        <a:tabLst>
                          <a:tab pos="2353945" algn="l"/>
                        </a:tabLst>
                      </a:pPr>
                      <a:r>
                        <a:rPr lang="zh-CN" sz="1400" b="1" kern="100" dirty="0">
                          <a:solidFill>
                            <a:srgbClr val="000000"/>
                          </a:solidFill>
                          <a:effectLst/>
                        </a:rPr>
                        <a:t>接口简介</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6714839"/>
                  </a:ext>
                </a:extLst>
              </a:tr>
              <a:tr h="876148">
                <a:tc>
                  <a:txBody>
                    <a:bodyPr/>
                    <a:lstStyle/>
                    <a:p>
                      <a:pPr indent="306070" algn="just" latinLnBrk="1">
                        <a:lnSpc>
                          <a:spcPct val="150000"/>
                        </a:lnSpc>
                      </a:pPr>
                      <a:r>
                        <a:rPr lang="zh-CN" sz="1400" kern="100" dirty="0">
                          <a:effectLst/>
                        </a:rPr>
                        <a:t>该接口用于</a:t>
                      </a:r>
                      <a:r>
                        <a:rPr lang="zh-CN" altLang="en-US" sz="1400" kern="100" dirty="0">
                          <a:effectLst/>
                        </a:rPr>
                        <a:t>图片数据上传</a:t>
                      </a:r>
                      <a:r>
                        <a:rPr lang="zh-CN" sz="1400" kern="100" dirty="0">
                          <a:effectLst/>
                        </a:rPr>
                        <a:t>。</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98021227"/>
                  </a:ext>
                </a:extLst>
              </a:tr>
            </a:tbl>
          </a:graphicData>
        </a:graphic>
      </p:graphicFrame>
      <p:graphicFrame>
        <p:nvGraphicFramePr>
          <p:cNvPr id="13" name="表格 12">
            <a:extLst>
              <a:ext uri="{FF2B5EF4-FFF2-40B4-BE49-F238E27FC236}">
                <a16:creationId xmlns:a16="http://schemas.microsoft.com/office/drawing/2014/main" id="{5791B792-5B80-BE36-27E8-1451ED02BFA9}"/>
              </a:ext>
            </a:extLst>
          </p:cNvPr>
          <p:cNvGraphicFramePr>
            <a:graphicFrameLocks noGrp="1"/>
          </p:cNvGraphicFramePr>
          <p:nvPr>
            <p:extLst>
              <p:ext uri="{D42A27DB-BD31-4B8C-83A1-F6EECF244321}">
                <p14:modId xmlns:p14="http://schemas.microsoft.com/office/powerpoint/2010/main" val="1520240866"/>
              </p:ext>
            </p:extLst>
          </p:nvPr>
        </p:nvGraphicFramePr>
        <p:xfrm>
          <a:off x="8161467" y="1769179"/>
          <a:ext cx="3145629" cy="3753506"/>
        </p:xfrm>
        <a:graphic>
          <a:graphicData uri="http://schemas.openxmlformats.org/drawingml/2006/table">
            <a:tbl>
              <a:tblPr firstRow="1" firstCol="1" bandRow="1">
                <a:tableStyleId>{3B4B98B0-60AC-42C2-AFA5-B58CD77FA1E5}</a:tableStyleId>
              </a:tblPr>
              <a:tblGrid>
                <a:gridCol w="3145629">
                  <a:extLst>
                    <a:ext uri="{9D8B030D-6E8A-4147-A177-3AD203B41FA5}">
                      <a16:colId xmlns:a16="http://schemas.microsoft.com/office/drawing/2014/main" val="3042627516"/>
                    </a:ext>
                  </a:extLst>
                </a:gridCol>
              </a:tblGrid>
              <a:tr h="315774">
                <a:tc>
                  <a:txBody>
                    <a:bodyPr/>
                    <a:lstStyle/>
                    <a:p>
                      <a:pPr indent="306070" algn="just" latinLnBrk="1">
                        <a:lnSpc>
                          <a:spcPct val="150000"/>
                        </a:lnSpc>
                        <a:tabLst>
                          <a:tab pos="2353945" algn="l"/>
                        </a:tabLst>
                      </a:pPr>
                      <a:r>
                        <a:rPr lang="zh-CN" sz="1400" b="1" kern="100" dirty="0">
                          <a:solidFill>
                            <a:srgbClr val="000000"/>
                          </a:solidFill>
                          <a:effectLst/>
                        </a:rPr>
                        <a:t>序号</a:t>
                      </a:r>
                      <a:r>
                        <a:rPr lang="en-US" sz="1400" b="1"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4216893"/>
                  </a:ext>
                </a:extLst>
              </a:tr>
              <a:tr h="315774">
                <a:tc>
                  <a:txBody>
                    <a:bodyPr/>
                    <a:lstStyle/>
                    <a:p>
                      <a:pPr indent="306070" algn="just" latinLnBrk="1">
                        <a:lnSpc>
                          <a:spcPct val="150000"/>
                        </a:lnSpc>
                      </a:pPr>
                      <a:r>
                        <a:rPr lang="en-US" sz="1400" b="0" kern="100" dirty="0">
                          <a:effectLst/>
                        </a:rPr>
                        <a:t>003</a:t>
                      </a:r>
                      <a:endParaRPr lang="zh-CN" sz="1400" b="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6068728"/>
                  </a:ext>
                </a:extLst>
              </a:tr>
              <a:tr h="315774">
                <a:tc>
                  <a:txBody>
                    <a:bodyPr/>
                    <a:lstStyle/>
                    <a:p>
                      <a:pPr indent="306070" algn="just" latinLnBrk="1">
                        <a:lnSpc>
                          <a:spcPct val="150000"/>
                        </a:lnSpc>
                        <a:tabLst>
                          <a:tab pos="2353945" algn="l"/>
                        </a:tabLst>
                      </a:pPr>
                      <a:r>
                        <a:rPr lang="en-US" sz="1400" b="1" kern="100" dirty="0">
                          <a:solidFill>
                            <a:srgbClr val="000000"/>
                          </a:solidFill>
                          <a:effectLst/>
                        </a:rPr>
                        <a:t>REST API</a:t>
                      </a:r>
                      <a:r>
                        <a:rPr lang="en-US" sz="1400"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0982946"/>
                  </a:ext>
                </a:extLst>
              </a:tr>
              <a:tr h="317635">
                <a:tc>
                  <a:txBody>
                    <a:bodyPr/>
                    <a:lstStyle/>
                    <a:p>
                      <a:pPr indent="306070" algn="just" latinLnBrk="1">
                        <a:lnSpc>
                          <a:spcPct val="150000"/>
                        </a:lnSpc>
                      </a:pPr>
                      <a:r>
                        <a:rPr lang="en-US" sz="1400" b="0" kern="100" dirty="0">
                          <a:effectLst/>
                        </a:rPr>
                        <a:t>GET  /</a:t>
                      </a:r>
                      <a:r>
                        <a:rPr lang="en-US" sz="1400" b="0" kern="100" dirty="0" err="1">
                          <a:effectLst/>
                        </a:rPr>
                        <a:t>create_image</a:t>
                      </a:r>
                      <a:endParaRPr lang="en-US" sz="1400" b="0" kern="100" dirty="0">
                        <a:effectLst/>
                      </a:endParaRPr>
                    </a:p>
                  </a:txBody>
                  <a:tcPr marL="68580" marR="68580" marT="0" marB="0"/>
                </a:tc>
                <a:extLst>
                  <a:ext uri="{0D108BD9-81ED-4DB2-BD59-A6C34878D82A}">
                    <a16:rowId xmlns:a16="http://schemas.microsoft.com/office/drawing/2014/main" val="478131831"/>
                  </a:ext>
                </a:extLst>
              </a:tr>
              <a:tr h="315774">
                <a:tc>
                  <a:txBody>
                    <a:bodyPr/>
                    <a:lstStyle/>
                    <a:p>
                      <a:pPr indent="306070" algn="just" latinLnBrk="1">
                        <a:lnSpc>
                          <a:spcPct val="150000"/>
                        </a:lnSpc>
                        <a:tabLst>
                          <a:tab pos="2353945" algn="l"/>
                        </a:tabLst>
                      </a:pPr>
                      <a:r>
                        <a:rPr lang="zh-CN" sz="1400" b="1" kern="100" dirty="0">
                          <a:solidFill>
                            <a:srgbClr val="000000"/>
                          </a:solidFill>
                          <a:effectLst/>
                        </a:rPr>
                        <a:t>接口参数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2292038"/>
                  </a:ext>
                </a:extLst>
              </a:tr>
              <a:tr h="317635">
                <a:tc>
                  <a:txBody>
                    <a:bodyPr/>
                    <a:lstStyle/>
                    <a:p>
                      <a:pPr indent="306070" algn="just" latinLnBrk="1">
                        <a:lnSpc>
                          <a:spcPct val="150000"/>
                        </a:lnSpc>
                      </a:pPr>
                      <a:r>
                        <a:rPr lang="zh-CN" altLang="en-US" sz="1400" b="0" kern="100" dirty="0">
                          <a:effectLst/>
                        </a:rPr>
                        <a:t>无</a:t>
                      </a:r>
                    </a:p>
                  </a:txBody>
                  <a:tcPr marL="68580" marR="68580" marT="0" marB="0"/>
                </a:tc>
                <a:extLst>
                  <a:ext uri="{0D108BD9-81ED-4DB2-BD59-A6C34878D82A}">
                    <a16:rowId xmlns:a16="http://schemas.microsoft.com/office/drawing/2014/main" val="1278204730"/>
                  </a:ext>
                </a:extLst>
              </a:tr>
              <a:tr h="315774">
                <a:tc>
                  <a:txBody>
                    <a:bodyPr/>
                    <a:lstStyle/>
                    <a:p>
                      <a:pPr indent="306070" algn="just" latinLnBrk="1">
                        <a:lnSpc>
                          <a:spcPct val="150000"/>
                        </a:lnSpc>
                        <a:tabLst>
                          <a:tab pos="2353945" algn="l"/>
                        </a:tabLst>
                      </a:pPr>
                      <a:r>
                        <a:rPr lang="zh-CN" sz="1400" b="1" kern="100" dirty="0">
                          <a:solidFill>
                            <a:srgbClr val="000000"/>
                          </a:solidFill>
                          <a:effectLst/>
                        </a:rPr>
                        <a:t>返回值</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17069385"/>
                  </a:ext>
                </a:extLst>
              </a:tr>
              <a:tr h="346438">
                <a:tc>
                  <a:txBody>
                    <a:bodyPr/>
                    <a:lstStyle/>
                    <a:p>
                      <a:pPr indent="306070" algn="just" latinLnBrk="1">
                        <a:lnSpc>
                          <a:spcPct val="150000"/>
                        </a:lnSpc>
                      </a:pPr>
                      <a:r>
                        <a:rPr lang="en-US" altLang="zh-CN" sz="1400" b="0" kern="100" dirty="0">
                          <a:effectLst/>
                        </a:rPr>
                        <a:t>State:</a:t>
                      </a:r>
                      <a:r>
                        <a:rPr lang="zh-CN" altLang="en-US" sz="1400" b="0" kern="100" dirty="0">
                          <a:effectLst/>
                        </a:rPr>
                        <a:t>状态</a:t>
                      </a:r>
                      <a:endParaRPr lang="en-US" altLang="zh-CN" sz="1400" b="0" kern="100" dirty="0">
                        <a:effectLst/>
                      </a:endParaRPr>
                    </a:p>
                  </a:txBody>
                  <a:tcPr marL="68580" marR="68580" marT="0" marB="0"/>
                </a:tc>
                <a:extLst>
                  <a:ext uri="{0D108BD9-81ED-4DB2-BD59-A6C34878D82A}">
                    <a16:rowId xmlns:a16="http://schemas.microsoft.com/office/drawing/2014/main" val="2590687353"/>
                  </a:ext>
                </a:extLst>
              </a:tr>
              <a:tr h="315774">
                <a:tc>
                  <a:txBody>
                    <a:bodyPr/>
                    <a:lstStyle/>
                    <a:p>
                      <a:pPr indent="306070" algn="just" latinLnBrk="1">
                        <a:lnSpc>
                          <a:spcPct val="150000"/>
                        </a:lnSpc>
                        <a:tabLst>
                          <a:tab pos="2353945" algn="l"/>
                        </a:tabLst>
                      </a:pPr>
                      <a:r>
                        <a:rPr lang="zh-CN" sz="1400" b="1" kern="100" dirty="0">
                          <a:solidFill>
                            <a:srgbClr val="000000"/>
                          </a:solidFill>
                          <a:effectLst/>
                        </a:rPr>
                        <a:t>接口简介</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6714839"/>
                  </a:ext>
                </a:extLst>
              </a:tr>
              <a:tr h="877154">
                <a:tc>
                  <a:txBody>
                    <a:bodyPr/>
                    <a:lstStyle/>
                    <a:p>
                      <a:pPr indent="306070" algn="just" latinLnBrk="1">
                        <a:lnSpc>
                          <a:spcPct val="150000"/>
                        </a:lnSpc>
                      </a:pPr>
                      <a:r>
                        <a:rPr lang="zh-CN" sz="1400" kern="100" dirty="0">
                          <a:effectLst/>
                        </a:rPr>
                        <a:t>该接口用于进行</a:t>
                      </a:r>
                      <a:r>
                        <a:rPr lang="zh-CN" altLang="en-US" sz="1400" kern="100" dirty="0">
                          <a:effectLst/>
                        </a:rPr>
                        <a:t>结果数据生成</a:t>
                      </a:r>
                      <a:r>
                        <a:rPr lang="zh-CN" sz="1400" kern="100" dirty="0">
                          <a:effectLst/>
                        </a:rPr>
                        <a:t>。</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98021227"/>
                  </a:ext>
                </a:extLst>
              </a:tr>
            </a:tbl>
          </a:graphicData>
        </a:graphic>
      </p:graphicFrame>
    </p:spTree>
    <p:extLst>
      <p:ext uri="{BB962C8B-B14F-4D97-AF65-F5344CB8AC3E}">
        <p14:creationId xmlns:p14="http://schemas.microsoft.com/office/powerpoint/2010/main" val="2726752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4" name="文本框 3"/>
          <p:cNvSpPr txBox="1"/>
          <p:nvPr/>
        </p:nvSpPr>
        <p:spPr>
          <a:xfrm>
            <a:off x="1404958" y="494828"/>
            <a:ext cx="6215042" cy="646331"/>
          </a:xfrm>
          <a:prstGeom prst="rect">
            <a:avLst/>
          </a:prstGeom>
          <a:noFill/>
        </p:spPr>
        <p:txBody>
          <a:bodyPr vert="horz" wrap="square" rtlCol="0">
            <a:spAutoFit/>
          </a:bodyPr>
          <a:lstStyle/>
          <a:p>
            <a:r>
              <a:rPr lang="zh-CN" altLang="en-US" sz="3600" dirty="0">
                <a:solidFill>
                  <a:schemeClr val="accent1"/>
                </a:solidFill>
                <a:latin typeface="+mj-ea"/>
                <a:ea typeface="+mj-ea"/>
              </a:rPr>
              <a:t>设计建模</a:t>
            </a:r>
            <a:r>
              <a:rPr lang="en-US" altLang="zh-CN" sz="3600" dirty="0">
                <a:solidFill>
                  <a:schemeClr val="accent1"/>
                </a:solidFill>
                <a:latin typeface="+mj-ea"/>
                <a:ea typeface="+mj-ea"/>
              </a:rPr>
              <a:t>——</a:t>
            </a:r>
            <a:r>
              <a:rPr lang="zh-CN" altLang="en-US" sz="3600" dirty="0">
                <a:solidFill>
                  <a:schemeClr val="accent1"/>
                </a:solidFill>
                <a:latin typeface="+mj-ea"/>
                <a:ea typeface="+mj-ea"/>
              </a:rPr>
              <a:t>接口设计</a:t>
            </a:r>
          </a:p>
        </p:txBody>
      </p:sp>
      <p:sp>
        <p:nvSpPr>
          <p:cNvPr id="5" name="文本框 4"/>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7" name="矩形 6">
            <a:extLst>
              <a:ext uri="{FF2B5EF4-FFF2-40B4-BE49-F238E27FC236}">
                <a16:creationId xmlns:a16="http://schemas.microsoft.com/office/drawing/2014/main" id="{3E2FB6C1-0A96-C311-9F92-3003A258271C}"/>
              </a:ext>
            </a:extLst>
          </p:cNvPr>
          <p:cNvSpPr/>
          <p:nvPr/>
        </p:nvSpPr>
        <p:spPr>
          <a:xfrm>
            <a:off x="424640" y="1403211"/>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a:extLst>
              <a:ext uri="{FF2B5EF4-FFF2-40B4-BE49-F238E27FC236}">
                <a16:creationId xmlns:a16="http://schemas.microsoft.com/office/drawing/2014/main" id="{09016775-086A-5693-47B9-933565F158A0}"/>
              </a:ext>
            </a:extLst>
          </p:cNvPr>
          <p:cNvGraphicFramePr>
            <a:graphicFrameLocks noGrp="1"/>
          </p:cNvGraphicFramePr>
          <p:nvPr>
            <p:extLst>
              <p:ext uri="{D42A27DB-BD31-4B8C-83A1-F6EECF244321}">
                <p14:modId xmlns:p14="http://schemas.microsoft.com/office/powerpoint/2010/main" val="296706636"/>
              </p:ext>
            </p:extLst>
          </p:nvPr>
        </p:nvGraphicFramePr>
        <p:xfrm>
          <a:off x="507054" y="1769181"/>
          <a:ext cx="3145629" cy="4029615"/>
        </p:xfrm>
        <a:graphic>
          <a:graphicData uri="http://schemas.openxmlformats.org/drawingml/2006/table">
            <a:tbl>
              <a:tblPr firstRow="1" firstCol="1" bandRow="1">
                <a:tableStyleId>{3B4B98B0-60AC-42C2-AFA5-B58CD77FA1E5}</a:tableStyleId>
              </a:tblPr>
              <a:tblGrid>
                <a:gridCol w="3145629">
                  <a:extLst>
                    <a:ext uri="{9D8B030D-6E8A-4147-A177-3AD203B41FA5}">
                      <a16:colId xmlns:a16="http://schemas.microsoft.com/office/drawing/2014/main" val="3042627516"/>
                    </a:ext>
                  </a:extLst>
                </a:gridCol>
              </a:tblGrid>
              <a:tr h="315265">
                <a:tc>
                  <a:txBody>
                    <a:bodyPr/>
                    <a:lstStyle/>
                    <a:p>
                      <a:pPr indent="306070" algn="just" latinLnBrk="1">
                        <a:lnSpc>
                          <a:spcPct val="150000"/>
                        </a:lnSpc>
                        <a:tabLst>
                          <a:tab pos="2353945" algn="l"/>
                        </a:tabLst>
                      </a:pPr>
                      <a:r>
                        <a:rPr lang="zh-CN" sz="1400" b="1" kern="100" dirty="0">
                          <a:solidFill>
                            <a:srgbClr val="000000"/>
                          </a:solidFill>
                          <a:effectLst/>
                        </a:rPr>
                        <a:t>序号</a:t>
                      </a:r>
                      <a:r>
                        <a:rPr lang="en-US" sz="1400" b="1"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4216893"/>
                  </a:ext>
                </a:extLst>
              </a:tr>
              <a:tr h="315265">
                <a:tc>
                  <a:txBody>
                    <a:bodyPr/>
                    <a:lstStyle/>
                    <a:p>
                      <a:pPr indent="306070" algn="just" latinLnBrk="1">
                        <a:lnSpc>
                          <a:spcPct val="150000"/>
                        </a:lnSpc>
                      </a:pPr>
                      <a:r>
                        <a:rPr lang="en-US" sz="1400" b="0" kern="100" dirty="0">
                          <a:effectLst/>
                        </a:rPr>
                        <a:t>004</a:t>
                      </a:r>
                      <a:endParaRPr lang="zh-CN" sz="1400" b="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6068728"/>
                  </a:ext>
                </a:extLst>
              </a:tr>
              <a:tr h="315265">
                <a:tc>
                  <a:txBody>
                    <a:bodyPr/>
                    <a:lstStyle/>
                    <a:p>
                      <a:pPr indent="306070" algn="just" latinLnBrk="1">
                        <a:lnSpc>
                          <a:spcPct val="150000"/>
                        </a:lnSpc>
                        <a:tabLst>
                          <a:tab pos="2353945" algn="l"/>
                        </a:tabLst>
                      </a:pPr>
                      <a:r>
                        <a:rPr lang="en-US" sz="1400" b="1" kern="100" dirty="0">
                          <a:solidFill>
                            <a:srgbClr val="000000"/>
                          </a:solidFill>
                          <a:effectLst/>
                        </a:rPr>
                        <a:t>REST API</a:t>
                      </a:r>
                      <a:r>
                        <a:rPr lang="en-US" sz="1400"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0982946"/>
                  </a:ext>
                </a:extLst>
              </a:tr>
              <a:tr h="317122">
                <a:tc>
                  <a:txBody>
                    <a:bodyPr/>
                    <a:lstStyle/>
                    <a:p>
                      <a:pPr indent="306070" algn="just" latinLnBrk="1">
                        <a:lnSpc>
                          <a:spcPct val="150000"/>
                        </a:lnSpc>
                      </a:pPr>
                      <a:r>
                        <a:rPr lang="en-US" sz="1400" b="0" kern="100" dirty="0">
                          <a:effectLst/>
                        </a:rPr>
                        <a:t>GET  /</a:t>
                      </a:r>
                      <a:r>
                        <a:rPr lang="en-US" sz="1400" b="0" kern="100" dirty="0" err="1">
                          <a:effectLst/>
                        </a:rPr>
                        <a:t>get_image</a:t>
                      </a:r>
                      <a:endParaRPr lang="en-US" sz="1400" b="0" kern="100" dirty="0">
                        <a:effectLst/>
                      </a:endParaRPr>
                    </a:p>
                  </a:txBody>
                  <a:tcPr marL="68580" marR="68580" marT="0" marB="0"/>
                </a:tc>
                <a:extLst>
                  <a:ext uri="{0D108BD9-81ED-4DB2-BD59-A6C34878D82A}">
                    <a16:rowId xmlns:a16="http://schemas.microsoft.com/office/drawing/2014/main" val="478131831"/>
                  </a:ext>
                </a:extLst>
              </a:tr>
              <a:tr h="315265">
                <a:tc>
                  <a:txBody>
                    <a:bodyPr/>
                    <a:lstStyle/>
                    <a:p>
                      <a:pPr indent="306070" algn="just" latinLnBrk="1">
                        <a:lnSpc>
                          <a:spcPct val="150000"/>
                        </a:lnSpc>
                        <a:tabLst>
                          <a:tab pos="2353945" algn="l"/>
                        </a:tabLst>
                      </a:pPr>
                      <a:r>
                        <a:rPr lang="zh-CN" sz="1400" b="1" kern="100" dirty="0">
                          <a:solidFill>
                            <a:srgbClr val="000000"/>
                          </a:solidFill>
                          <a:effectLst/>
                        </a:rPr>
                        <a:t>接口参数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2292038"/>
                  </a:ext>
                </a:extLst>
              </a:tr>
              <a:tr h="317122">
                <a:tc>
                  <a:txBody>
                    <a:bodyPr/>
                    <a:lstStyle/>
                    <a:p>
                      <a:pPr indent="306070" algn="just" latinLnBrk="1">
                        <a:lnSpc>
                          <a:spcPct val="150000"/>
                        </a:lnSpc>
                      </a:pPr>
                      <a:r>
                        <a:rPr lang="zh-CN" altLang="en-US" sz="1400" b="0" kern="100" dirty="0">
                          <a:effectLst/>
                        </a:rPr>
                        <a:t>无</a:t>
                      </a:r>
                    </a:p>
                  </a:txBody>
                  <a:tcPr marL="68580" marR="68580" marT="0" marB="0"/>
                </a:tc>
                <a:extLst>
                  <a:ext uri="{0D108BD9-81ED-4DB2-BD59-A6C34878D82A}">
                    <a16:rowId xmlns:a16="http://schemas.microsoft.com/office/drawing/2014/main" val="1278204730"/>
                  </a:ext>
                </a:extLst>
              </a:tr>
              <a:tr h="384268">
                <a:tc>
                  <a:txBody>
                    <a:bodyPr/>
                    <a:lstStyle/>
                    <a:p>
                      <a:pPr indent="306070" algn="just" latinLnBrk="1">
                        <a:lnSpc>
                          <a:spcPct val="150000"/>
                        </a:lnSpc>
                        <a:tabLst>
                          <a:tab pos="2353945" algn="l"/>
                        </a:tabLst>
                      </a:pPr>
                      <a:r>
                        <a:rPr lang="zh-CN" sz="1400" b="1" kern="100" dirty="0">
                          <a:solidFill>
                            <a:srgbClr val="000000"/>
                          </a:solidFill>
                          <a:effectLst/>
                        </a:rPr>
                        <a:t>返回值</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17069385"/>
                  </a:ext>
                </a:extLst>
              </a:tr>
              <a:tr h="516263">
                <a:tc>
                  <a:txBody>
                    <a:bodyPr/>
                    <a:lstStyle/>
                    <a:p>
                      <a:pPr indent="306070" algn="just" latinLnBrk="1">
                        <a:lnSpc>
                          <a:spcPct val="100000"/>
                        </a:lnSpc>
                      </a:pPr>
                      <a:r>
                        <a:rPr lang="en-US" altLang="zh-CN" sz="1400" b="0" kern="100" dirty="0" err="1">
                          <a:effectLst/>
                        </a:rPr>
                        <a:t>Image_file</a:t>
                      </a:r>
                      <a:r>
                        <a:rPr lang="en-US" altLang="zh-CN" sz="1400" b="0" kern="100" dirty="0">
                          <a:effectLst/>
                        </a:rPr>
                        <a:t>: </a:t>
                      </a:r>
                      <a:r>
                        <a:rPr lang="zh-CN" altLang="en-US" sz="1400" b="0" kern="100" dirty="0">
                          <a:effectLst/>
                        </a:rPr>
                        <a:t>图片文件</a:t>
                      </a:r>
                    </a:p>
                    <a:p>
                      <a:pPr indent="306070" algn="just" latinLnBrk="1">
                        <a:lnSpc>
                          <a:spcPct val="100000"/>
                        </a:lnSpc>
                      </a:pPr>
                      <a:r>
                        <a:rPr lang="en-US" altLang="zh-CN" sz="1400" b="0" kern="100" dirty="0" err="1">
                          <a:effectLst/>
                        </a:rPr>
                        <a:t>image_path</a:t>
                      </a:r>
                      <a:r>
                        <a:rPr lang="en-US" altLang="zh-CN" sz="1400" b="0" kern="100" dirty="0">
                          <a:effectLst/>
                        </a:rPr>
                        <a:t>: </a:t>
                      </a:r>
                      <a:r>
                        <a:rPr lang="zh-CN" altLang="en-US" sz="1400" b="0" kern="100" dirty="0">
                          <a:effectLst/>
                        </a:rPr>
                        <a:t>图片路径</a:t>
                      </a:r>
                    </a:p>
                  </a:txBody>
                  <a:tcPr marL="68580" marR="68580" marT="0" marB="0"/>
                </a:tc>
                <a:extLst>
                  <a:ext uri="{0D108BD9-81ED-4DB2-BD59-A6C34878D82A}">
                    <a16:rowId xmlns:a16="http://schemas.microsoft.com/office/drawing/2014/main" val="2590687353"/>
                  </a:ext>
                </a:extLst>
              </a:tr>
              <a:tr h="358041">
                <a:tc>
                  <a:txBody>
                    <a:bodyPr/>
                    <a:lstStyle/>
                    <a:p>
                      <a:pPr indent="306070" algn="just" latinLnBrk="1">
                        <a:lnSpc>
                          <a:spcPct val="150000"/>
                        </a:lnSpc>
                        <a:tabLst>
                          <a:tab pos="2353945" algn="l"/>
                        </a:tabLst>
                      </a:pPr>
                      <a:r>
                        <a:rPr lang="zh-CN" sz="1400" b="1" kern="100" dirty="0">
                          <a:solidFill>
                            <a:srgbClr val="000000"/>
                          </a:solidFill>
                          <a:effectLst/>
                        </a:rPr>
                        <a:t>接口简介</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6714839"/>
                  </a:ext>
                </a:extLst>
              </a:tr>
              <a:tr h="875739">
                <a:tc>
                  <a:txBody>
                    <a:bodyPr/>
                    <a:lstStyle/>
                    <a:p>
                      <a:pPr indent="306070" algn="just" latinLnBrk="1">
                        <a:lnSpc>
                          <a:spcPct val="150000"/>
                        </a:lnSpc>
                      </a:pPr>
                      <a:r>
                        <a:rPr lang="zh-CN" sz="1400" kern="100" dirty="0">
                          <a:effectLst/>
                        </a:rPr>
                        <a:t>该接口用于</a:t>
                      </a:r>
                      <a:r>
                        <a:rPr lang="zh-CN" altLang="en-US" sz="1400" kern="100" dirty="0">
                          <a:effectLst/>
                        </a:rPr>
                        <a:t>获取图片进行展示</a:t>
                      </a:r>
                      <a:r>
                        <a:rPr lang="zh-CN" sz="1400" kern="100" dirty="0">
                          <a:effectLst/>
                        </a:rPr>
                        <a:t>。</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98021227"/>
                  </a:ext>
                </a:extLst>
              </a:tr>
            </a:tbl>
          </a:graphicData>
        </a:graphic>
      </p:graphicFrame>
      <p:graphicFrame>
        <p:nvGraphicFramePr>
          <p:cNvPr id="12" name="表格 11">
            <a:extLst>
              <a:ext uri="{FF2B5EF4-FFF2-40B4-BE49-F238E27FC236}">
                <a16:creationId xmlns:a16="http://schemas.microsoft.com/office/drawing/2014/main" id="{222C94F4-C0EC-7354-2D85-2256B919EAFD}"/>
              </a:ext>
            </a:extLst>
          </p:cNvPr>
          <p:cNvGraphicFramePr>
            <a:graphicFrameLocks noGrp="1"/>
          </p:cNvGraphicFramePr>
          <p:nvPr>
            <p:extLst>
              <p:ext uri="{D42A27DB-BD31-4B8C-83A1-F6EECF244321}">
                <p14:modId xmlns:p14="http://schemas.microsoft.com/office/powerpoint/2010/main" val="2863788883"/>
              </p:ext>
            </p:extLst>
          </p:nvPr>
        </p:nvGraphicFramePr>
        <p:xfrm>
          <a:off x="4290482" y="1769180"/>
          <a:ext cx="3145629" cy="4029616"/>
        </p:xfrm>
        <a:graphic>
          <a:graphicData uri="http://schemas.openxmlformats.org/drawingml/2006/table">
            <a:tbl>
              <a:tblPr firstRow="1" firstCol="1" bandRow="1">
                <a:tableStyleId>{3B4B98B0-60AC-42C2-AFA5-B58CD77FA1E5}</a:tableStyleId>
              </a:tblPr>
              <a:tblGrid>
                <a:gridCol w="3145629">
                  <a:extLst>
                    <a:ext uri="{9D8B030D-6E8A-4147-A177-3AD203B41FA5}">
                      <a16:colId xmlns:a16="http://schemas.microsoft.com/office/drawing/2014/main" val="3042627516"/>
                    </a:ext>
                  </a:extLst>
                </a:gridCol>
              </a:tblGrid>
              <a:tr h="306577">
                <a:tc>
                  <a:txBody>
                    <a:bodyPr/>
                    <a:lstStyle/>
                    <a:p>
                      <a:pPr indent="306070" algn="just" latinLnBrk="1">
                        <a:lnSpc>
                          <a:spcPct val="150000"/>
                        </a:lnSpc>
                        <a:tabLst>
                          <a:tab pos="2353945" algn="l"/>
                        </a:tabLst>
                      </a:pPr>
                      <a:r>
                        <a:rPr lang="zh-CN" sz="1400" b="1" kern="100" dirty="0">
                          <a:solidFill>
                            <a:srgbClr val="000000"/>
                          </a:solidFill>
                          <a:effectLst/>
                        </a:rPr>
                        <a:t>序号</a:t>
                      </a:r>
                      <a:r>
                        <a:rPr lang="en-US" sz="1400" b="1"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4216893"/>
                  </a:ext>
                </a:extLst>
              </a:tr>
              <a:tr h="306577">
                <a:tc>
                  <a:txBody>
                    <a:bodyPr/>
                    <a:lstStyle/>
                    <a:p>
                      <a:pPr indent="306070" algn="just" latinLnBrk="1">
                        <a:lnSpc>
                          <a:spcPct val="150000"/>
                        </a:lnSpc>
                      </a:pPr>
                      <a:r>
                        <a:rPr lang="en-US" sz="1400" b="0" kern="100" dirty="0">
                          <a:effectLst/>
                        </a:rPr>
                        <a:t>005</a:t>
                      </a:r>
                      <a:endParaRPr lang="zh-CN" sz="1400" b="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6068728"/>
                  </a:ext>
                </a:extLst>
              </a:tr>
              <a:tr h="306577">
                <a:tc>
                  <a:txBody>
                    <a:bodyPr/>
                    <a:lstStyle/>
                    <a:p>
                      <a:pPr indent="306070" algn="just" latinLnBrk="1">
                        <a:lnSpc>
                          <a:spcPct val="150000"/>
                        </a:lnSpc>
                        <a:tabLst>
                          <a:tab pos="2353945" algn="l"/>
                        </a:tabLst>
                      </a:pPr>
                      <a:r>
                        <a:rPr lang="en-US" sz="1400" b="1" kern="100" dirty="0">
                          <a:solidFill>
                            <a:srgbClr val="000000"/>
                          </a:solidFill>
                          <a:effectLst/>
                        </a:rPr>
                        <a:t>REST API</a:t>
                      </a:r>
                      <a:r>
                        <a:rPr lang="en-US" sz="1400"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0982946"/>
                  </a:ext>
                </a:extLst>
              </a:tr>
              <a:tr h="308383">
                <a:tc>
                  <a:txBody>
                    <a:bodyPr/>
                    <a:lstStyle/>
                    <a:p>
                      <a:pPr indent="306070" algn="just" latinLnBrk="1">
                        <a:lnSpc>
                          <a:spcPct val="150000"/>
                        </a:lnSpc>
                      </a:pPr>
                      <a:r>
                        <a:rPr lang="en-US" sz="1400" b="0" kern="100" dirty="0">
                          <a:effectLst/>
                        </a:rPr>
                        <a:t>POST  /api/auth/login</a:t>
                      </a:r>
                    </a:p>
                  </a:txBody>
                  <a:tcPr marL="68580" marR="68580" marT="0" marB="0"/>
                </a:tc>
                <a:extLst>
                  <a:ext uri="{0D108BD9-81ED-4DB2-BD59-A6C34878D82A}">
                    <a16:rowId xmlns:a16="http://schemas.microsoft.com/office/drawing/2014/main" val="478131831"/>
                  </a:ext>
                </a:extLst>
              </a:tr>
              <a:tr h="306577">
                <a:tc>
                  <a:txBody>
                    <a:bodyPr/>
                    <a:lstStyle/>
                    <a:p>
                      <a:pPr indent="306070" algn="just" latinLnBrk="1">
                        <a:lnSpc>
                          <a:spcPct val="150000"/>
                        </a:lnSpc>
                        <a:tabLst>
                          <a:tab pos="2353945" algn="l"/>
                        </a:tabLst>
                      </a:pPr>
                      <a:r>
                        <a:rPr lang="zh-CN" sz="1400" b="1" kern="100" dirty="0">
                          <a:solidFill>
                            <a:srgbClr val="000000"/>
                          </a:solidFill>
                          <a:effectLst/>
                        </a:rPr>
                        <a:t>接口参数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2292038"/>
                  </a:ext>
                </a:extLst>
              </a:tr>
              <a:tr h="714530">
                <a:tc>
                  <a:txBody>
                    <a:bodyPr/>
                    <a:lstStyle/>
                    <a:p>
                      <a:pPr indent="306070" algn="just" latinLnBrk="1">
                        <a:lnSpc>
                          <a:spcPts val="1700"/>
                        </a:lnSpc>
                      </a:pPr>
                      <a:r>
                        <a:rPr lang="en-US" altLang="zh-CN" sz="1400" b="0" kern="100" dirty="0">
                          <a:effectLst/>
                        </a:rPr>
                        <a:t>username</a:t>
                      </a:r>
                      <a:r>
                        <a:rPr lang="zh-CN" altLang="en-US" sz="1400" b="0" kern="100" dirty="0">
                          <a:effectLst/>
                        </a:rPr>
                        <a:t>：用户名</a:t>
                      </a:r>
                      <a:endParaRPr lang="en-US" altLang="zh-CN" sz="1400" b="0" kern="100" dirty="0">
                        <a:effectLst/>
                      </a:endParaRPr>
                    </a:p>
                    <a:p>
                      <a:pPr indent="306070" algn="just" latinLnBrk="1">
                        <a:lnSpc>
                          <a:spcPts val="1700"/>
                        </a:lnSpc>
                      </a:pPr>
                      <a:r>
                        <a:rPr lang="en-US" altLang="zh-CN" sz="1400" b="0" kern="100" dirty="0">
                          <a:effectLst/>
                        </a:rPr>
                        <a:t>password</a:t>
                      </a:r>
                      <a:r>
                        <a:rPr lang="zh-CN" altLang="en-US" sz="1400" b="0" kern="100" dirty="0">
                          <a:effectLst/>
                        </a:rPr>
                        <a:t>：密码</a:t>
                      </a:r>
                      <a:endParaRPr lang="en-US" altLang="zh-CN" sz="1400" b="0" kern="100" dirty="0">
                        <a:effectLst/>
                      </a:endParaRPr>
                    </a:p>
                    <a:p>
                      <a:pPr indent="306070" algn="just" latinLnBrk="1">
                        <a:lnSpc>
                          <a:spcPts val="1700"/>
                        </a:lnSpc>
                      </a:pPr>
                      <a:r>
                        <a:rPr lang="en-US" altLang="zh-CN" sz="1400" b="0" kern="100" dirty="0">
                          <a:effectLst/>
                        </a:rPr>
                        <a:t>remember</a:t>
                      </a:r>
                      <a:r>
                        <a:rPr lang="zh-CN" altLang="en-US" sz="1400" b="0" kern="100" dirty="0">
                          <a:effectLst/>
                        </a:rPr>
                        <a:t>：记住登录状态的标志</a:t>
                      </a:r>
                    </a:p>
                  </a:txBody>
                  <a:tcPr marL="68580" marR="68580" marT="0" marB="0"/>
                </a:tc>
                <a:extLst>
                  <a:ext uri="{0D108BD9-81ED-4DB2-BD59-A6C34878D82A}">
                    <a16:rowId xmlns:a16="http://schemas.microsoft.com/office/drawing/2014/main" val="1278204730"/>
                  </a:ext>
                </a:extLst>
              </a:tr>
              <a:tr h="306577">
                <a:tc>
                  <a:txBody>
                    <a:bodyPr/>
                    <a:lstStyle/>
                    <a:p>
                      <a:pPr indent="306070" algn="just" latinLnBrk="1">
                        <a:lnSpc>
                          <a:spcPct val="150000"/>
                        </a:lnSpc>
                        <a:tabLst>
                          <a:tab pos="2353945" algn="l"/>
                        </a:tabLst>
                      </a:pPr>
                      <a:r>
                        <a:rPr lang="zh-CN" sz="1400" b="1" kern="100" dirty="0">
                          <a:solidFill>
                            <a:srgbClr val="000000"/>
                          </a:solidFill>
                          <a:effectLst/>
                        </a:rPr>
                        <a:t>返回值</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17069385"/>
                  </a:ext>
                </a:extLst>
              </a:tr>
              <a:tr h="315636">
                <a:tc>
                  <a:txBody>
                    <a:bodyPr/>
                    <a:lstStyle/>
                    <a:p>
                      <a:pPr indent="306070" algn="just" latinLnBrk="1">
                        <a:lnSpc>
                          <a:spcPct val="150000"/>
                        </a:lnSpc>
                      </a:pPr>
                      <a:r>
                        <a:rPr lang="en-US" altLang="zh-CN" sz="1400" b="0" kern="100" dirty="0">
                          <a:effectLst/>
                        </a:rPr>
                        <a:t>message:  </a:t>
                      </a:r>
                      <a:r>
                        <a:rPr lang="zh-CN" altLang="en-US" sz="1400" b="0" kern="100" dirty="0">
                          <a:effectLst/>
                        </a:rPr>
                        <a:t>登录成功的提示信息</a:t>
                      </a:r>
                    </a:p>
                  </a:txBody>
                  <a:tcPr marL="68580" marR="68580" marT="0" marB="0"/>
                </a:tc>
                <a:extLst>
                  <a:ext uri="{0D108BD9-81ED-4DB2-BD59-A6C34878D82A}">
                    <a16:rowId xmlns:a16="http://schemas.microsoft.com/office/drawing/2014/main" val="2590687353"/>
                  </a:ext>
                </a:extLst>
              </a:tr>
              <a:tr h="306577">
                <a:tc>
                  <a:txBody>
                    <a:bodyPr/>
                    <a:lstStyle/>
                    <a:p>
                      <a:pPr indent="306070" algn="just" latinLnBrk="1">
                        <a:lnSpc>
                          <a:spcPct val="150000"/>
                        </a:lnSpc>
                        <a:tabLst>
                          <a:tab pos="2353945" algn="l"/>
                        </a:tabLst>
                      </a:pPr>
                      <a:r>
                        <a:rPr lang="zh-CN" sz="1400" b="1" kern="100" dirty="0">
                          <a:solidFill>
                            <a:srgbClr val="000000"/>
                          </a:solidFill>
                          <a:effectLst/>
                        </a:rPr>
                        <a:t>接口简介</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6714839"/>
                  </a:ext>
                </a:extLst>
              </a:tr>
              <a:tr h="851605">
                <a:tc>
                  <a:txBody>
                    <a:bodyPr/>
                    <a:lstStyle/>
                    <a:p>
                      <a:pPr indent="306070" algn="just" latinLnBrk="1">
                        <a:lnSpc>
                          <a:spcPct val="150000"/>
                        </a:lnSpc>
                      </a:pPr>
                      <a:r>
                        <a:rPr lang="zh-CN" sz="1400" kern="100" dirty="0">
                          <a:effectLst/>
                        </a:rPr>
                        <a:t>该接口用于</a:t>
                      </a:r>
                      <a:r>
                        <a:rPr lang="zh-CN" altLang="en-US" sz="1400" kern="100" dirty="0">
                          <a:effectLst/>
                        </a:rPr>
                        <a:t>用户登录</a:t>
                      </a:r>
                      <a:r>
                        <a:rPr lang="zh-CN" sz="1400" kern="100" dirty="0">
                          <a:effectLst/>
                        </a:rPr>
                        <a:t>。</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98021227"/>
                  </a:ext>
                </a:extLst>
              </a:tr>
            </a:tbl>
          </a:graphicData>
        </a:graphic>
      </p:graphicFrame>
      <p:graphicFrame>
        <p:nvGraphicFramePr>
          <p:cNvPr id="13" name="表格 12">
            <a:extLst>
              <a:ext uri="{FF2B5EF4-FFF2-40B4-BE49-F238E27FC236}">
                <a16:creationId xmlns:a16="http://schemas.microsoft.com/office/drawing/2014/main" id="{5791B792-5B80-BE36-27E8-1451ED02BFA9}"/>
              </a:ext>
            </a:extLst>
          </p:cNvPr>
          <p:cNvGraphicFramePr>
            <a:graphicFrameLocks noGrp="1"/>
          </p:cNvGraphicFramePr>
          <p:nvPr>
            <p:extLst>
              <p:ext uri="{D42A27DB-BD31-4B8C-83A1-F6EECF244321}">
                <p14:modId xmlns:p14="http://schemas.microsoft.com/office/powerpoint/2010/main" val="57391303"/>
              </p:ext>
            </p:extLst>
          </p:nvPr>
        </p:nvGraphicFramePr>
        <p:xfrm>
          <a:off x="8161467" y="1769180"/>
          <a:ext cx="3145629" cy="4029617"/>
        </p:xfrm>
        <a:graphic>
          <a:graphicData uri="http://schemas.openxmlformats.org/drawingml/2006/table">
            <a:tbl>
              <a:tblPr firstRow="1" firstCol="1" bandRow="1">
                <a:tableStyleId>{3B4B98B0-60AC-42C2-AFA5-B58CD77FA1E5}</a:tableStyleId>
              </a:tblPr>
              <a:tblGrid>
                <a:gridCol w="3145629">
                  <a:extLst>
                    <a:ext uri="{9D8B030D-6E8A-4147-A177-3AD203B41FA5}">
                      <a16:colId xmlns:a16="http://schemas.microsoft.com/office/drawing/2014/main" val="3042627516"/>
                    </a:ext>
                  </a:extLst>
                </a:gridCol>
              </a:tblGrid>
              <a:tr h="252755">
                <a:tc>
                  <a:txBody>
                    <a:bodyPr/>
                    <a:lstStyle/>
                    <a:p>
                      <a:pPr indent="306070" algn="just" latinLnBrk="1">
                        <a:lnSpc>
                          <a:spcPct val="150000"/>
                        </a:lnSpc>
                        <a:tabLst>
                          <a:tab pos="2353945" algn="l"/>
                        </a:tabLst>
                      </a:pPr>
                      <a:r>
                        <a:rPr lang="zh-CN" sz="1400" b="1" kern="100" dirty="0">
                          <a:solidFill>
                            <a:srgbClr val="000000"/>
                          </a:solidFill>
                          <a:effectLst/>
                        </a:rPr>
                        <a:t>序号</a:t>
                      </a:r>
                      <a:r>
                        <a:rPr lang="en-US" sz="1400" b="1"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4216893"/>
                  </a:ext>
                </a:extLst>
              </a:tr>
              <a:tr h="252755">
                <a:tc>
                  <a:txBody>
                    <a:bodyPr/>
                    <a:lstStyle/>
                    <a:p>
                      <a:pPr indent="306070" algn="just" latinLnBrk="1">
                        <a:lnSpc>
                          <a:spcPct val="150000"/>
                        </a:lnSpc>
                      </a:pPr>
                      <a:r>
                        <a:rPr lang="en-US" sz="1400" b="0" kern="100" dirty="0">
                          <a:effectLst/>
                        </a:rPr>
                        <a:t>006</a:t>
                      </a:r>
                      <a:endParaRPr lang="zh-CN" sz="1400" b="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6068728"/>
                  </a:ext>
                </a:extLst>
              </a:tr>
              <a:tr h="252755">
                <a:tc>
                  <a:txBody>
                    <a:bodyPr/>
                    <a:lstStyle/>
                    <a:p>
                      <a:pPr indent="306070" algn="just" latinLnBrk="1">
                        <a:lnSpc>
                          <a:spcPct val="150000"/>
                        </a:lnSpc>
                        <a:tabLst>
                          <a:tab pos="2353945" algn="l"/>
                        </a:tabLst>
                      </a:pPr>
                      <a:r>
                        <a:rPr lang="en-US" sz="1400" b="1" kern="100" dirty="0">
                          <a:solidFill>
                            <a:srgbClr val="000000"/>
                          </a:solidFill>
                          <a:effectLst/>
                        </a:rPr>
                        <a:t>REST API</a:t>
                      </a:r>
                      <a:r>
                        <a:rPr lang="en-US" sz="1400" kern="100" dirty="0">
                          <a:solidFill>
                            <a:srgbClr val="000000"/>
                          </a:solidFill>
                          <a:effectLst/>
                        </a:rPr>
                        <a:t>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0982946"/>
                  </a:ext>
                </a:extLst>
              </a:tr>
              <a:tr h="252755">
                <a:tc>
                  <a:txBody>
                    <a:bodyPr/>
                    <a:lstStyle/>
                    <a:p>
                      <a:pPr indent="306070" algn="just" latinLnBrk="1">
                        <a:lnSpc>
                          <a:spcPct val="150000"/>
                        </a:lnSpc>
                      </a:pPr>
                      <a:r>
                        <a:rPr lang="en-US" sz="1400" b="0" kern="100" dirty="0">
                          <a:effectLst/>
                        </a:rPr>
                        <a:t>GET  /api/auth/register</a:t>
                      </a:r>
                    </a:p>
                  </a:txBody>
                  <a:tcPr marL="68580" marR="68580" marT="0" marB="0"/>
                </a:tc>
                <a:extLst>
                  <a:ext uri="{0D108BD9-81ED-4DB2-BD59-A6C34878D82A}">
                    <a16:rowId xmlns:a16="http://schemas.microsoft.com/office/drawing/2014/main" val="478131831"/>
                  </a:ext>
                </a:extLst>
              </a:tr>
              <a:tr h="252755">
                <a:tc>
                  <a:txBody>
                    <a:bodyPr/>
                    <a:lstStyle/>
                    <a:p>
                      <a:pPr indent="306070" algn="just" latinLnBrk="1">
                        <a:lnSpc>
                          <a:spcPct val="150000"/>
                        </a:lnSpc>
                        <a:tabLst>
                          <a:tab pos="2353945" algn="l"/>
                        </a:tabLst>
                      </a:pPr>
                      <a:r>
                        <a:rPr lang="zh-CN" sz="1400" b="1" kern="100" dirty="0">
                          <a:solidFill>
                            <a:srgbClr val="000000"/>
                          </a:solidFill>
                          <a:effectLst/>
                        </a:rPr>
                        <a:t>接口参数 </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2292038"/>
                  </a:ext>
                </a:extLst>
              </a:tr>
              <a:tr h="442588">
                <a:tc>
                  <a:txBody>
                    <a:bodyPr/>
                    <a:lstStyle/>
                    <a:p>
                      <a:pPr indent="306070" algn="just" latinLnBrk="1">
                        <a:lnSpc>
                          <a:spcPts val="1700"/>
                        </a:lnSpc>
                      </a:pPr>
                      <a:r>
                        <a:rPr lang="en-US" altLang="zh-CN" sz="1400" b="0" kern="100" dirty="0">
                          <a:effectLst/>
                        </a:rPr>
                        <a:t>username</a:t>
                      </a:r>
                      <a:r>
                        <a:rPr lang="zh-CN" altLang="en-US" sz="1400" b="0" kern="100" dirty="0">
                          <a:effectLst/>
                        </a:rPr>
                        <a:t>：用户名</a:t>
                      </a:r>
                      <a:endParaRPr lang="en-US" altLang="zh-CN" sz="1400" b="0" kern="100" dirty="0">
                        <a:effectLst/>
                      </a:endParaRPr>
                    </a:p>
                    <a:p>
                      <a:pPr indent="306070" algn="just" latinLnBrk="1">
                        <a:lnSpc>
                          <a:spcPts val="1700"/>
                        </a:lnSpc>
                      </a:pPr>
                      <a:r>
                        <a:rPr lang="en-US" altLang="zh-CN" sz="1400" b="0" kern="100" dirty="0">
                          <a:effectLst/>
                        </a:rPr>
                        <a:t>password</a:t>
                      </a:r>
                      <a:r>
                        <a:rPr lang="zh-CN" altLang="en-US" sz="1400" b="0" kern="100" dirty="0">
                          <a:effectLst/>
                        </a:rPr>
                        <a:t>：密码</a:t>
                      </a:r>
                      <a:endParaRPr lang="en-US" altLang="zh-CN" sz="1400" b="0" kern="100" dirty="0">
                        <a:effectLst/>
                      </a:endParaRPr>
                    </a:p>
                    <a:p>
                      <a:pPr indent="306070" algn="just" latinLnBrk="1">
                        <a:lnSpc>
                          <a:spcPts val="1700"/>
                        </a:lnSpc>
                      </a:pPr>
                      <a:r>
                        <a:rPr lang="en-US" altLang="zh-CN" sz="1400" b="0" kern="100" dirty="0">
                          <a:effectLst/>
                        </a:rPr>
                        <a:t>email: </a:t>
                      </a:r>
                      <a:r>
                        <a:rPr lang="zh-CN" altLang="en-US" sz="1400" b="0" kern="100" dirty="0">
                          <a:effectLst/>
                        </a:rPr>
                        <a:t>电子邮件地址</a:t>
                      </a:r>
                      <a:endParaRPr lang="en-US" altLang="zh-CN" sz="1400" b="0" kern="100" dirty="0">
                        <a:effectLst/>
                      </a:endParaRPr>
                    </a:p>
                    <a:p>
                      <a:pPr indent="306070" algn="just" latinLnBrk="1">
                        <a:lnSpc>
                          <a:spcPts val="1700"/>
                        </a:lnSpc>
                      </a:pPr>
                      <a:r>
                        <a:rPr lang="en-US" altLang="zh-CN" sz="1400" b="0" kern="100" dirty="0">
                          <a:effectLst/>
                        </a:rPr>
                        <a:t>code: </a:t>
                      </a:r>
                      <a:r>
                        <a:rPr lang="zh-CN" altLang="en-US" sz="1400" b="0" kern="100" dirty="0">
                          <a:effectLst/>
                        </a:rPr>
                        <a:t>验证码</a:t>
                      </a:r>
                      <a:endParaRPr lang="en-US" altLang="zh-CN" sz="1400" b="0" kern="100" dirty="0">
                        <a:effectLst/>
                      </a:endParaRPr>
                    </a:p>
                  </a:txBody>
                  <a:tcPr marL="68580" marR="68580" marT="0" marB="0"/>
                </a:tc>
                <a:extLst>
                  <a:ext uri="{0D108BD9-81ED-4DB2-BD59-A6C34878D82A}">
                    <a16:rowId xmlns:a16="http://schemas.microsoft.com/office/drawing/2014/main" val="1278204730"/>
                  </a:ext>
                </a:extLst>
              </a:tr>
              <a:tr h="252755">
                <a:tc>
                  <a:txBody>
                    <a:bodyPr/>
                    <a:lstStyle/>
                    <a:p>
                      <a:pPr indent="306070" algn="just" latinLnBrk="1">
                        <a:lnSpc>
                          <a:spcPct val="150000"/>
                        </a:lnSpc>
                        <a:tabLst>
                          <a:tab pos="2353945" algn="l"/>
                        </a:tabLst>
                      </a:pPr>
                      <a:r>
                        <a:rPr lang="zh-CN" sz="1400" b="1" kern="100" dirty="0">
                          <a:solidFill>
                            <a:srgbClr val="000000"/>
                          </a:solidFill>
                          <a:effectLst/>
                        </a:rPr>
                        <a:t>返回值</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17069385"/>
                  </a:ext>
                </a:extLst>
              </a:tr>
              <a:tr h="319350">
                <a:tc>
                  <a:txBody>
                    <a:bodyPr/>
                    <a:lstStyle/>
                    <a:p>
                      <a:pPr indent="306070" algn="just" latinLnBrk="1">
                        <a:lnSpc>
                          <a:spcPct val="150000"/>
                        </a:lnSpc>
                      </a:pPr>
                      <a:r>
                        <a:rPr lang="en-US" altLang="zh-CN" sz="1400" b="0" kern="100" dirty="0">
                          <a:effectLst/>
                        </a:rPr>
                        <a:t>message:  </a:t>
                      </a:r>
                      <a:r>
                        <a:rPr lang="zh-CN" altLang="en-US" sz="1400" b="0" kern="100" dirty="0">
                          <a:effectLst/>
                        </a:rPr>
                        <a:t>注册成功的提示信息</a:t>
                      </a:r>
                    </a:p>
                  </a:txBody>
                  <a:tcPr marL="68580" marR="68580" marT="0" marB="0"/>
                </a:tc>
                <a:extLst>
                  <a:ext uri="{0D108BD9-81ED-4DB2-BD59-A6C34878D82A}">
                    <a16:rowId xmlns:a16="http://schemas.microsoft.com/office/drawing/2014/main" val="2590687353"/>
                  </a:ext>
                </a:extLst>
              </a:tr>
              <a:tr h="252755">
                <a:tc>
                  <a:txBody>
                    <a:bodyPr/>
                    <a:lstStyle/>
                    <a:p>
                      <a:pPr indent="306070" algn="just" latinLnBrk="1">
                        <a:lnSpc>
                          <a:spcPct val="150000"/>
                        </a:lnSpc>
                        <a:tabLst>
                          <a:tab pos="2353945" algn="l"/>
                        </a:tabLst>
                      </a:pPr>
                      <a:r>
                        <a:rPr lang="zh-CN" sz="1400" b="1" kern="100" dirty="0">
                          <a:solidFill>
                            <a:srgbClr val="000000"/>
                          </a:solidFill>
                          <a:effectLst/>
                        </a:rPr>
                        <a:t>接口简介</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6714839"/>
                  </a:ext>
                </a:extLst>
              </a:tr>
              <a:tr h="808570">
                <a:tc>
                  <a:txBody>
                    <a:bodyPr/>
                    <a:lstStyle/>
                    <a:p>
                      <a:pPr indent="306070" algn="just" latinLnBrk="1">
                        <a:lnSpc>
                          <a:spcPct val="150000"/>
                        </a:lnSpc>
                      </a:pPr>
                      <a:r>
                        <a:rPr lang="zh-CN" sz="1400" kern="100" dirty="0">
                          <a:effectLst/>
                        </a:rPr>
                        <a:t>该接口用于</a:t>
                      </a:r>
                      <a:r>
                        <a:rPr lang="zh-CN" altLang="en-US" sz="1400" kern="100" dirty="0">
                          <a:effectLst/>
                        </a:rPr>
                        <a:t>用户注册</a:t>
                      </a:r>
                      <a:r>
                        <a:rPr lang="zh-CN" sz="1400" kern="100" dirty="0">
                          <a:effectLst/>
                        </a:rPr>
                        <a:t>。</a:t>
                      </a:r>
                      <a:endParaRPr lang="zh-CN" sz="1400" kern="100" dirty="0">
                        <a:effectLst/>
                        <a:latin typeface="Consolas" panose="020B0609020204030204" pitchFamily="49"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98021227"/>
                  </a:ext>
                </a:extLst>
              </a:tr>
            </a:tbl>
          </a:graphicData>
        </a:graphic>
      </p:graphicFrame>
    </p:spTree>
    <p:extLst>
      <p:ext uri="{BB962C8B-B14F-4D97-AF65-F5344CB8AC3E}">
        <p14:creationId xmlns:p14="http://schemas.microsoft.com/office/powerpoint/2010/main" val="2103665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3" name="文本框 2"/>
          <p:cNvSpPr txBox="1"/>
          <p:nvPr/>
        </p:nvSpPr>
        <p:spPr>
          <a:xfrm>
            <a:off x="1404957" y="494828"/>
            <a:ext cx="5713597" cy="646331"/>
          </a:xfrm>
          <a:prstGeom prst="rect">
            <a:avLst/>
          </a:prstGeom>
          <a:noFill/>
        </p:spPr>
        <p:txBody>
          <a:bodyPr vert="horz" wrap="square" rtlCol="0">
            <a:spAutoFit/>
          </a:bodyPr>
          <a:lstStyle/>
          <a:p>
            <a:r>
              <a:rPr lang="zh-CN" altLang="en-US" sz="3600" dirty="0">
                <a:solidFill>
                  <a:schemeClr val="accent1"/>
                </a:solidFill>
                <a:latin typeface="+mj-ea"/>
                <a:ea typeface="+mj-ea"/>
              </a:rPr>
              <a:t>设计建模</a:t>
            </a:r>
            <a:r>
              <a:rPr lang="en-US" altLang="zh-CN" sz="3600" dirty="0">
                <a:solidFill>
                  <a:schemeClr val="accent1"/>
                </a:solidFill>
                <a:latin typeface="+mj-ea"/>
                <a:ea typeface="+mj-ea"/>
              </a:rPr>
              <a:t>——</a:t>
            </a:r>
            <a:r>
              <a:rPr lang="zh-CN" altLang="en-US" sz="3600" dirty="0">
                <a:solidFill>
                  <a:schemeClr val="accent1"/>
                </a:solidFill>
                <a:latin typeface="+mj-ea"/>
                <a:ea typeface="+mj-ea"/>
              </a:rPr>
              <a:t>用户界面设计</a:t>
            </a:r>
          </a:p>
        </p:txBody>
      </p:sp>
      <p:sp>
        <p:nvSpPr>
          <p:cNvPr id="4" name="文本框 3"/>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pic>
        <p:nvPicPr>
          <p:cNvPr id="6" name="图片 5">
            <a:extLst>
              <a:ext uri="{FF2B5EF4-FFF2-40B4-BE49-F238E27FC236}">
                <a16:creationId xmlns:a16="http://schemas.microsoft.com/office/drawing/2014/main" id="{723E84AA-FCEC-772C-07B5-5B5FABE3D77E}"/>
              </a:ext>
            </a:extLst>
          </p:cNvPr>
          <p:cNvPicPr>
            <a:picLocks noChangeAspect="1"/>
          </p:cNvPicPr>
          <p:nvPr/>
        </p:nvPicPr>
        <p:blipFill>
          <a:blip r:embed="rId3"/>
          <a:stretch>
            <a:fillRect/>
          </a:stretch>
        </p:blipFill>
        <p:spPr>
          <a:xfrm>
            <a:off x="5450712" y="1465098"/>
            <a:ext cx="4514894" cy="2488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文本框 11">
            <a:extLst>
              <a:ext uri="{FF2B5EF4-FFF2-40B4-BE49-F238E27FC236}">
                <a16:creationId xmlns:a16="http://schemas.microsoft.com/office/drawing/2014/main" id="{DBB005DC-F98B-9860-9801-F212A59D3C7E}"/>
              </a:ext>
            </a:extLst>
          </p:cNvPr>
          <p:cNvSpPr txBox="1"/>
          <p:nvPr/>
        </p:nvSpPr>
        <p:spPr>
          <a:xfrm>
            <a:off x="452324" y="3280386"/>
            <a:ext cx="3406156" cy="3139321"/>
          </a:xfrm>
          <a:prstGeom prst="rect">
            <a:avLst/>
          </a:prstGeom>
          <a:noFill/>
          <a:ln>
            <a:solidFill>
              <a:schemeClr val="accent1"/>
            </a:solidFill>
          </a:ln>
        </p:spPr>
        <p:txBody>
          <a:bodyPr wrap="square">
            <a:spAutoFit/>
          </a:bodyPr>
          <a:lstStyle/>
          <a:p>
            <a:pPr algn="l"/>
            <a:r>
              <a:rPr lang="en-US" altLang="zh-CN" i="0" dirty="0">
                <a:solidFill>
                  <a:srgbClr val="000000"/>
                </a:solidFill>
                <a:effectLst/>
                <a:latin typeface="楷体" panose="02010609060101010101" pitchFamily="49" charset="-122"/>
                <a:ea typeface="楷体" panose="02010609060101010101" pitchFamily="49" charset="-122"/>
              </a:rPr>
              <a:t>· </a:t>
            </a:r>
            <a:r>
              <a:rPr lang="zh-CN" altLang="en-US" i="0" dirty="0">
                <a:solidFill>
                  <a:srgbClr val="000000"/>
                </a:solidFill>
                <a:effectLst/>
                <a:latin typeface="楷体" panose="02010609060101010101" pitchFamily="49" charset="-122"/>
                <a:ea typeface="楷体" panose="02010609060101010101" pitchFamily="49" charset="-122"/>
              </a:rPr>
              <a:t>匹配用户体验和用户期望</a:t>
            </a:r>
            <a:endParaRPr lang="en-US" altLang="zh-CN" i="0" dirty="0">
              <a:solidFill>
                <a:srgbClr val="000000"/>
              </a:solidFill>
              <a:effectLst/>
              <a:latin typeface="楷体" panose="02010609060101010101" pitchFamily="49" charset="-122"/>
              <a:ea typeface="楷体" panose="02010609060101010101" pitchFamily="49" charset="-122"/>
            </a:endParaRPr>
          </a:p>
          <a:p>
            <a:r>
              <a:rPr lang="en-US" altLang="zh-CN" i="0" dirty="0">
                <a:solidFill>
                  <a:srgbClr val="000000"/>
                </a:solidFill>
                <a:effectLst/>
                <a:latin typeface="楷体" panose="02010609060101010101" pitchFamily="49" charset="-122"/>
                <a:ea typeface="楷体" panose="02010609060101010101" pitchFamily="49" charset="-122"/>
              </a:rPr>
              <a:t>· </a:t>
            </a:r>
            <a:r>
              <a:rPr lang="zh-CN" altLang="en-US" i="0" dirty="0">
                <a:solidFill>
                  <a:srgbClr val="000000"/>
                </a:solidFill>
                <a:effectLst/>
                <a:latin typeface="楷体" panose="02010609060101010101" pitchFamily="49" charset="-122"/>
                <a:ea typeface="楷体" panose="02010609060101010101" pitchFamily="49" charset="-122"/>
              </a:rPr>
              <a:t>一致性</a:t>
            </a:r>
          </a:p>
          <a:p>
            <a:r>
              <a:rPr lang="en-US" altLang="zh-CN" i="0" dirty="0">
                <a:solidFill>
                  <a:srgbClr val="000000"/>
                </a:solidFill>
                <a:effectLst/>
                <a:latin typeface="楷体" panose="02010609060101010101" pitchFamily="49" charset="-122"/>
                <a:ea typeface="楷体" panose="02010609060101010101" pitchFamily="49" charset="-122"/>
              </a:rPr>
              <a:t>· </a:t>
            </a:r>
            <a:r>
              <a:rPr lang="zh-CN" altLang="en-US" i="0" dirty="0">
                <a:solidFill>
                  <a:srgbClr val="000000"/>
                </a:solidFill>
                <a:effectLst/>
                <a:latin typeface="楷体" panose="02010609060101010101" pitchFamily="49" charset="-122"/>
                <a:ea typeface="楷体" panose="02010609060101010101" pitchFamily="49" charset="-122"/>
              </a:rPr>
              <a:t>功能极简主义</a:t>
            </a:r>
          </a:p>
          <a:p>
            <a:r>
              <a:rPr lang="en-US" altLang="zh-CN" i="0" dirty="0">
                <a:solidFill>
                  <a:srgbClr val="000000"/>
                </a:solidFill>
                <a:effectLst/>
                <a:latin typeface="楷体" panose="02010609060101010101" pitchFamily="49" charset="-122"/>
                <a:ea typeface="楷体" panose="02010609060101010101" pitchFamily="49" charset="-122"/>
              </a:rPr>
              <a:t>· </a:t>
            </a:r>
            <a:r>
              <a:rPr lang="zh-CN" altLang="en-US" i="0" dirty="0">
                <a:solidFill>
                  <a:srgbClr val="000000"/>
                </a:solidFill>
                <a:effectLst/>
                <a:latin typeface="楷体" panose="02010609060101010101" pitchFamily="49" charset="-122"/>
                <a:ea typeface="楷体" panose="02010609060101010101" pitchFamily="49" charset="-122"/>
              </a:rPr>
              <a:t>减小认知负荷</a:t>
            </a:r>
          </a:p>
          <a:p>
            <a:r>
              <a:rPr lang="en-US" altLang="zh-CN" i="0" dirty="0">
                <a:solidFill>
                  <a:srgbClr val="000000"/>
                </a:solidFill>
                <a:effectLst/>
                <a:latin typeface="楷体" panose="02010609060101010101" pitchFamily="49" charset="-122"/>
                <a:ea typeface="楷体" panose="02010609060101010101" pitchFamily="49" charset="-122"/>
              </a:rPr>
              <a:t>· </a:t>
            </a:r>
            <a:r>
              <a:rPr lang="zh-CN" altLang="en-US" i="0" dirty="0">
                <a:solidFill>
                  <a:srgbClr val="000000"/>
                </a:solidFill>
                <a:effectLst/>
                <a:latin typeface="楷体" panose="02010609060101010101" pitchFamily="49" charset="-122"/>
                <a:ea typeface="楷体" panose="02010609060101010101" pitchFamily="49" charset="-122"/>
              </a:rPr>
              <a:t>提高参与度</a:t>
            </a:r>
          </a:p>
          <a:p>
            <a:r>
              <a:rPr lang="en-US" altLang="zh-CN" i="0" dirty="0">
                <a:solidFill>
                  <a:srgbClr val="000000"/>
                </a:solidFill>
                <a:effectLst/>
                <a:latin typeface="楷体" panose="02010609060101010101" pitchFamily="49" charset="-122"/>
                <a:ea typeface="楷体" panose="02010609060101010101" pitchFamily="49" charset="-122"/>
              </a:rPr>
              <a:t>· </a:t>
            </a:r>
            <a:r>
              <a:rPr lang="zh-CN" altLang="en-US" i="0" dirty="0">
                <a:solidFill>
                  <a:srgbClr val="000000"/>
                </a:solidFill>
                <a:effectLst/>
                <a:latin typeface="楷体" panose="02010609060101010101" pitchFamily="49" charset="-122"/>
                <a:ea typeface="楷体" panose="02010609060101010101" pitchFamily="49" charset="-122"/>
              </a:rPr>
              <a:t>可控制、可信任和可探索性</a:t>
            </a:r>
            <a:endParaRPr lang="en-US" altLang="zh-CN" i="0" dirty="0">
              <a:solidFill>
                <a:srgbClr val="000000"/>
              </a:solidFill>
              <a:effectLst/>
              <a:latin typeface="楷体" panose="02010609060101010101" pitchFamily="49" charset="-122"/>
              <a:ea typeface="楷体" panose="02010609060101010101" pitchFamily="49" charset="-122"/>
            </a:endParaRPr>
          </a:p>
          <a:p>
            <a:r>
              <a:rPr lang="en-US" altLang="zh-CN" dirty="0">
                <a:solidFill>
                  <a:srgbClr val="000000"/>
                </a:solidFill>
                <a:latin typeface="楷体" panose="02010609060101010101" pitchFamily="49" charset="-122"/>
                <a:ea typeface="楷体" panose="02010609060101010101" pitchFamily="49" charset="-122"/>
              </a:rPr>
              <a:t>· </a:t>
            </a:r>
            <a:r>
              <a:rPr lang="zh-CN" altLang="en-US" dirty="0">
                <a:solidFill>
                  <a:srgbClr val="000000"/>
                </a:solidFill>
                <a:latin typeface="楷体" panose="02010609060101010101" pitchFamily="49" charset="-122"/>
                <a:ea typeface="楷体" panose="02010609060101010101" pitchFamily="49" charset="-122"/>
              </a:rPr>
              <a:t>可感知性</a:t>
            </a:r>
            <a:endParaRPr lang="en-US" altLang="zh-CN" dirty="0">
              <a:solidFill>
                <a:srgbClr val="000000"/>
              </a:solidFill>
              <a:latin typeface="楷体" panose="02010609060101010101" pitchFamily="49" charset="-122"/>
              <a:ea typeface="楷体" panose="02010609060101010101" pitchFamily="49" charset="-122"/>
            </a:endParaRPr>
          </a:p>
          <a:p>
            <a:r>
              <a:rPr lang="en-US" altLang="zh-CN" i="0" dirty="0">
                <a:solidFill>
                  <a:srgbClr val="000000"/>
                </a:solidFill>
                <a:effectLst/>
                <a:latin typeface="楷体" panose="02010609060101010101" pitchFamily="49" charset="-122"/>
                <a:ea typeface="楷体" panose="02010609060101010101" pitchFamily="49" charset="-122"/>
              </a:rPr>
              <a:t>· </a:t>
            </a:r>
            <a:r>
              <a:rPr lang="zh-CN" altLang="en-US" i="0" dirty="0">
                <a:solidFill>
                  <a:srgbClr val="000000"/>
                </a:solidFill>
                <a:effectLst/>
                <a:latin typeface="楷体" panose="02010609060101010101" pitchFamily="49" charset="-122"/>
                <a:ea typeface="楷体" panose="02010609060101010101" pitchFamily="49" charset="-122"/>
              </a:rPr>
              <a:t>易学性</a:t>
            </a:r>
            <a:endParaRPr lang="en-US" altLang="zh-CN" i="0" dirty="0">
              <a:solidFill>
                <a:srgbClr val="000000"/>
              </a:solidFill>
              <a:effectLst/>
              <a:latin typeface="楷体" panose="02010609060101010101" pitchFamily="49" charset="-122"/>
              <a:ea typeface="楷体" panose="02010609060101010101" pitchFamily="49" charset="-122"/>
            </a:endParaRPr>
          </a:p>
          <a:p>
            <a:r>
              <a:rPr lang="en-US" altLang="zh-CN" dirty="0">
                <a:solidFill>
                  <a:srgbClr val="000000"/>
                </a:solidFill>
                <a:latin typeface="楷体" panose="02010609060101010101" pitchFamily="49" charset="-122"/>
                <a:ea typeface="楷体" panose="02010609060101010101" pitchFamily="49" charset="-122"/>
              </a:rPr>
              <a:t>· </a:t>
            </a:r>
            <a:r>
              <a:rPr lang="zh-CN" altLang="en-US" dirty="0">
                <a:solidFill>
                  <a:srgbClr val="000000"/>
                </a:solidFill>
                <a:latin typeface="楷体" panose="02010609060101010101" pitchFamily="49" charset="-122"/>
                <a:ea typeface="楷体" panose="02010609060101010101" pitchFamily="49" charset="-122"/>
              </a:rPr>
              <a:t>防错原则</a:t>
            </a:r>
            <a:endParaRPr lang="en-US" altLang="zh-CN" dirty="0">
              <a:solidFill>
                <a:srgbClr val="000000"/>
              </a:solidFill>
              <a:latin typeface="楷体" panose="02010609060101010101" pitchFamily="49" charset="-122"/>
              <a:ea typeface="楷体" panose="02010609060101010101" pitchFamily="49" charset="-122"/>
            </a:endParaRPr>
          </a:p>
          <a:p>
            <a:r>
              <a:rPr lang="en-US" altLang="zh-CN" i="0" dirty="0">
                <a:solidFill>
                  <a:srgbClr val="000000"/>
                </a:solidFill>
                <a:effectLst/>
                <a:latin typeface="楷体" panose="02010609060101010101" pitchFamily="49" charset="-122"/>
                <a:ea typeface="楷体" panose="02010609060101010101" pitchFamily="49" charset="-122"/>
              </a:rPr>
              <a:t>· </a:t>
            </a:r>
            <a:r>
              <a:rPr lang="zh-CN" altLang="en-US" i="0" dirty="0">
                <a:solidFill>
                  <a:srgbClr val="000000"/>
                </a:solidFill>
                <a:effectLst/>
                <a:latin typeface="楷体" panose="02010609060101010101" pitchFamily="49" charset="-122"/>
                <a:ea typeface="楷体" panose="02010609060101010101" pitchFamily="49" charset="-122"/>
              </a:rPr>
              <a:t>功能可见性</a:t>
            </a:r>
          </a:p>
          <a:p>
            <a:pPr algn="l"/>
            <a:endParaRPr lang="en-US" altLang="zh-CN" dirty="0">
              <a:solidFill>
                <a:srgbClr val="000000"/>
              </a:solidFill>
              <a:latin typeface="楷体" panose="02010609060101010101" pitchFamily="49" charset="-122"/>
              <a:ea typeface="楷体" panose="02010609060101010101" pitchFamily="49" charset="-122"/>
            </a:endParaRPr>
          </a:p>
        </p:txBody>
      </p:sp>
      <p:sp>
        <p:nvSpPr>
          <p:cNvPr id="13" name="文本框 12">
            <a:extLst>
              <a:ext uri="{FF2B5EF4-FFF2-40B4-BE49-F238E27FC236}">
                <a16:creationId xmlns:a16="http://schemas.microsoft.com/office/drawing/2014/main" id="{E3E24029-1D1A-FC63-20A3-64E25A8357A3}"/>
              </a:ext>
            </a:extLst>
          </p:cNvPr>
          <p:cNvSpPr txBox="1"/>
          <p:nvPr/>
        </p:nvSpPr>
        <p:spPr>
          <a:xfrm>
            <a:off x="368732" y="1717861"/>
            <a:ext cx="4695600" cy="1323439"/>
          </a:xfrm>
          <a:prstGeom prst="rect">
            <a:avLst/>
          </a:prstGeom>
          <a:noFill/>
        </p:spPr>
        <p:txBody>
          <a:bodyPr wrap="square" rtlCol="0">
            <a:spAutoFit/>
          </a:bodyPr>
          <a:lstStyle/>
          <a:p>
            <a:r>
              <a:rPr lang="en-US" altLang="zh-CN" sz="2000" dirty="0">
                <a:solidFill>
                  <a:srgbClr val="000000"/>
                </a:solidFill>
                <a:latin typeface="楷体" panose="02010609060101010101" pitchFamily="49" charset="-122"/>
                <a:ea typeface="楷体" panose="02010609060101010101" pitchFamily="49" charset="-122"/>
              </a:rPr>
              <a:t>    </a:t>
            </a:r>
            <a:r>
              <a:rPr lang="zh-CN" altLang="en-US" sz="2000" dirty="0">
                <a:solidFill>
                  <a:srgbClr val="000000"/>
                </a:solidFill>
                <a:latin typeface="楷体" panose="02010609060101010101" pitchFamily="49" charset="-122"/>
                <a:ea typeface="楷体" panose="02010609060101010101" pitchFamily="49" charset="-122"/>
              </a:rPr>
              <a:t>系统围绕洪水主题进行了界面设计，为用户展现了集成多种功能的界面，包括</a:t>
            </a:r>
            <a:r>
              <a:rPr lang="zh-CN" altLang="en-US" sz="2000" dirty="0">
                <a:solidFill>
                  <a:srgbClr val="FF0000"/>
                </a:solidFill>
                <a:latin typeface="楷体" panose="02010609060101010101" pitchFamily="49" charset="-122"/>
                <a:ea typeface="楷体" panose="02010609060101010101" pitchFamily="49" charset="-122"/>
              </a:rPr>
              <a:t>登录注册</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FF0000"/>
                </a:solidFill>
                <a:latin typeface="楷体" panose="02010609060101010101" pitchFamily="49" charset="-122"/>
                <a:ea typeface="楷体" panose="02010609060101010101" pitchFamily="49" charset="-122"/>
              </a:rPr>
              <a:t>查看新闻</a:t>
            </a:r>
            <a:r>
              <a:rPr lang="zh-CN" altLang="en-US" sz="2000" dirty="0">
                <a:solidFill>
                  <a:srgbClr val="000000"/>
                </a:solidFill>
                <a:latin typeface="楷体" panose="02010609060101010101" pitchFamily="49" charset="-122"/>
                <a:ea typeface="楷体" panose="02010609060101010101" pitchFamily="49" charset="-122"/>
              </a:rPr>
              <a:t>以及</a:t>
            </a:r>
            <a:r>
              <a:rPr lang="zh-CN" altLang="en-US" sz="2000" dirty="0">
                <a:solidFill>
                  <a:srgbClr val="FF0000"/>
                </a:solidFill>
                <a:latin typeface="楷体" panose="02010609060101010101" pitchFamily="49" charset="-122"/>
                <a:ea typeface="楷体" panose="02010609060101010101" pitchFamily="49" charset="-122"/>
              </a:rPr>
              <a:t>洪水风险图</a:t>
            </a:r>
            <a:r>
              <a:rPr lang="zh-CN" altLang="en-US" sz="2000" b="1" dirty="0">
                <a:solidFill>
                  <a:srgbClr val="FF0000"/>
                </a:solidFill>
                <a:latin typeface="楷体" panose="02010609060101010101" pitchFamily="49" charset="-122"/>
                <a:ea typeface="楷体" panose="02010609060101010101" pitchFamily="49" charset="-122"/>
              </a:rPr>
              <a:t>查看</a:t>
            </a:r>
            <a:r>
              <a:rPr lang="zh-CN" altLang="en-US" sz="2000" dirty="0">
                <a:solidFill>
                  <a:srgbClr val="FF0000"/>
                </a:solidFill>
                <a:latin typeface="楷体" panose="02010609060101010101" pitchFamily="49" charset="-122"/>
                <a:ea typeface="楷体" panose="02010609060101010101" pitchFamily="49" charset="-122"/>
              </a:rPr>
              <a:t>与</a:t>
            </a:r>
            <a:r>
              <a:rPr lang="zh-CN" altLang="en-US" sz="2000" b="1" dirty="0">
                <a:solidFill>
                  <a:srgbClr val="FF0000"/>
                </a:solidFill>
                <a:latin typeface="楷体" panose="02010609060101010101" pitchFamily="49" charset="-122"/>
                <a:ea typeface="楷体" panose="02010609060101010101" pitchFamily="49" charset="-122"/>
              </a:rPr>
              <a:t>生成</a:t>
            </a:r>
            <a:r>
              <a:rPr lang="zh-CN" altLang="en-US" sz="2000" dirty="0">
                <a:solidFill>
                  <a:srgbClr val="000000"/>
                </a:solidFill>
                <a:latin typeface="楷体" panose="02010609060101010101" pitchFamily="49" charset="-122"/>
                <a:ea typeface="楷体" panose="02010609060101010101" pitchFamily="49" charset="-122"/>
              </a:rPr>
              <a:t>。</a:t>
            </a:r>
          </a:p>
        </p:txBody>
      </p:sp>
      <p:sp>
        <p:nvSpPr>
          <p:cNvPr id="15" name="矩形 14">
            <a:extLst>
              <a:ext uri="{FF2B5EF4-FFF2-40B4-BE49-F238E27FC236}">
                <a16:creationId xmlns:a16="http://schemas.microsoft.com/office/drawing/2014/main" id="{143FBE76-BEBB-632F-AB81-85F90D0DEF90}"/>
              </a:ext>
            </a:extLst>
          </p:cNvPr>
          <p:cNvSpPr/>
          <p:nvPr/>
        </p:nvSpPr>
        <p:spPr>
          <a:xfrm>
            <a:off x="437901" y="1439473"/>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76121FAB-17AD-565A-EE6A-CCF980F057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8159" y="158781"/>
            <a:ext cx="4299475" cy="24238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8" name="图片 17">
            <a:extLst>
              <a:ext uri="{FF2B5EF4-FFF2-40B4-BE49-F238E27FC236}">
                <a16:creationId xmlns:a16="http://schemas.microsoft.com/office/drawing/2014/main" id="{1659CFD3-8966-CF90-D51B-D8A3D3B593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4332" y="4153280"/>
            <a:ext cx="4514894" cy="254593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图片 15">
            <a:extLst>
              <a:ext uri="{FF2B5EF4-FFF2-40B4-BE49-F238E27FC236}">
                <a16:creationId xmlns:a16="http://schemas.microsoft.com/office/drawing/2014/main" id="{CDEF4404-782C-C24E-D25D-EEB50319A5D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275" b="4992"/>
          <a:stretch/>
        </p:blipFill>
        <p:spPr>
          <a:xfrm>
            <a:off x="7324606" y="3700079"/>
            <a:ext cx="4867394" cy="26449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4" name="文本框 3"/>
          <p:cNvSpPr txBox="1"/>
          <p:nvPr/>
        </p:nvSpPr>
        <p:spPr>
          <a:xfrm>
            <a:off x="1404958" y="494828"/>
            <a:ext cx="6215042" cy="646331"/>
          </a:xfrm>
          <a:prstGeom prst="rect">
            <a:avLst/>
          </a:prstGeom>
          <a:noFill/>
        </p:spPr>
        <p:txBody>
          <a:bodyPr vert="horz" wrap="square" rtlCol="0">
            <a:spAutoFit/>
          </a:bodyPr>
          <a:lstStyle/>
          <a:p>
            <a:r>
              <a:rPr lang="zh-CN" altLang="en-US" sz="3600" dirty="0">
                <a:solidFill>
                  <a:schemeClr val="accent1"/>
                </a:solidFill>
                <a:latin typeface="+mj-ea"/>
                <a:ea typeface="+mj-ea"/>
              </a:rPr>
              <a:t>设计建模</a:t>
            </a:r>
            <a:r>
              <a:rPr lang="en-US" altLang="zh-CN" sz="3600" dirty="0">
                <a:solidFill>
                  <a:schemeClr val="accent1"/>
                </a:solidFill>
                <a:latin typeface="+mj-ea"/>
                <a:ea typeface="+mj-ea"/>
              </a:rPr>
              <a:t>——</a:t>
            </a:r>
            <a:r>
              <a:rPr lang="zh-CN" altLang="en-US" sz="3600" dirty="0">
                <a:solidFill>
                  <a:schemeClr val="accent1"/>
                </a:solidFill>
                <a:latin typeface="+mj-ea"/>
                <a:ea typeface="+mj-ea"/>
              </a:rPr>
              <a:t>构件设计</a:t>
            </a:r>
          </a:p>
        </p:txBody>
      </p:sp>
      <p:sp>
        <p:nvSpPr>
          <p:cNvPr id="5" name="文本框 4"/>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7" name="矩形 6">
            <a:extLst>
              <a:ext uri="{FF2B5EF4-FFF2-40B4-BE49-F238E27FC236}">
                <a16:creationId xmlns:a16="http://schemas.microsoft.com/office/drawing/2014/main" id="{B800BC48-1F06-7522-E804-C5DA6C375FF9}"/>
              </a:ext>
            </a:extLst>
          </p:cNvPr>
          <p:cNvSpPr/>
          <p:nvPr/>
        </p:nvSpPr>
        <p:spPr>
          <a:xfrm>
            <a:off x="424640" y="1403211"/>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Picture 3">
            <a:extLst>
              <a:ext uri="{FF2B5EF4-FFF2-40B4-BE49-F238E27FC236}">
                <a16:creationId xmlns:a16="http://schemas.microsoft.com/office/drawing/2014/main" id="{67ED0850-E2DA-FC62-4EBB-25F38BF5D7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0"/>
          <a:stretch/>
        </p:blipFill>
        <p:spPr bwMode="auto">
          <a:xfrm>
            <a:off x="83020" y="2624850"/>
            <a:ext cx="6712955" cy="373832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BAAE30B3-F915-F4DC-7B25-D33730F3210D}"/>
              </a:ext>
            </a:extLst>
          </p:cNvPr>
          <p:cNvSpPr>
            <a:spLocks noChangeArrowheads="1"/>
          </p:cNvSpPr>
          <p:nvPr/>
        </p:nvSpPr>
        <p:spPr bwMode="auto">
          <a:xfrm>
            <a:off x="1691149" y="21139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3" name="Picture 5">
            <a:extLst>
              <a:ext uri="{FF2B5EF4-FFF2-40B4-BE49-F238E27FC236}">
                <a16:creationId xmlns:a16="http://schemas.microsoft.com/office/drawing/2014/main" id="{B0D2F684-F8C4-32A4-9458-83D21B5E57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4481082"/>
            <a:ext cx="3306338" cy="23497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516A939A-F009-C294-749F-BCB7B3E09E21}"/>
              </a:ext>
            </a:extLst>
          </p:cNvPr>
          <p:cNvSpPr>
            <a:spLocks noChangeArrowheads="1"/>
          </p:cNvSpPr>
          <p:nvPr/>
        </p:nvSpPr>
        <p:spPr bwMode="auto">
          <a:xfrm>
            <a:off x="8302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8">
            <a:extLst>
              <a:ext uri="{FF2B5EF4-FFF2-40B4-BE49-F238E27FC236}">
                <a16:creationId xmlns:a16="http://schemas.microsoft.com/office/drawing/2014/main" id="{7A711334-6E3D-733E-9130-26EB40825552}"/>
              </a:ext>
            </a:extLst>
          </p:cNvPr>
          <p:cNvSpPr>
            <a:spLocks noChangeArrowheads="1"/>
          </p:cNvSpPr>
          <p:nvPr/>
        </p:nvSpPr>
        <p:spPr bwMode="auto">
          <a:xfrm>
            <a:off x="-530941" y="8849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7" name="Picture 9">
            <a:extLst>
              <a:ext uri="{FF2B5EF4-FFF2-40B4-BE49-F238E27FC236}">
                <a16:creationId xmlns:a16="http://schemas.microsoft.com/office/drawing/2014/main" id="{E3DC2D2B-2C83-4245-5BE1-65D362BDAE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2351" y="2176218"/>
            <a:ext cx="3165987" cy="234081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0">
            <a:extLst>
              <a:ext uri="{FF2B5EF4-FFF2-40B4-BE49-F238E27FC236}">
                <a16:creationId xmlns:a16="http://schemas.microsoft.com/office/drawing/2014/main" id="{C7E03B62-5FE5-98C8-0E42-6A68BB8B7945}"/>
              </a:ext>
            </a:extLst>
          </p:cNvPr>
          <p:cNvSpPr>
            <a:spLocks noChangeArrowheads="1"/>
          </p:cNvSpPr>
          <p:nvPr/>
        </p:nvSpPr>
        <p:spPr bwMode="auto">
          <a:xfrm>
            <a:off x="0" y="-1"/>
            <a:ext cx="71852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55" name="Picture 7">
            <a:extLst>
              <a:ext uri="{FF2B5EF4-FFF2-40B4-BE49-F238E27FC236}">
                <a16:creationId xmlns:a16="http://schemas.microsoft.com/office/drawing/2014/main" id="{4B6438ED-06D8-5802-B643-15FF1AB8E2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7149" y="27171"/>
            <a:ext cx="3088106" cy="222797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BF6C2FC3-376B-E775-B32D-4AA112BF45AD}"/>
              </a:ext>
            </a:extLst>
          </p:cNvPr>
          <p:cNvSpPr txBox="1"/>
          <p:nvPr/>
        </p:nvSpPr>
        <p:spPr>
          <a:xfrm>
            <a:off x="391497" y="2228103"/>
            <a:ext cx="6096000" cy="400110"/>
          </a:xfrm>
          <a:prstGeom prst="rect">
            <a:avLst/>
          </a:prstGeom>
          <a:noFill/>
        </p:spPr>
        <p:txBody>
          <a:bodyPr wrap="square">
            <a:spAutoFit/>
          </a:bodyPr>
          <a:lstStyle/>
          <a:p>
            <a:pPr indent="-285750">
              <a:buFont typeface="Arial" panose="020B0604020202020204" pitchFamily="34" charset="0"/>
              <a:buChar char="•"/>
            </a:pPr>
            <a:r>
              <a:rPr lang="zh-CN" altLang="en-US" sz="2000" dirty="0">
                <a:solidFill>
                  <a:srgbClr val="000000"/>
                </a:solidFill>
                <a:latin typeface="楷体" panose="02010609060101010101" pitchFamily="49" charset="-122"/>
                <a:ea typeface="楷体" panose="02010609060101010101" pitchFamily="49" charset="-122"/>
              </a:rPr>
              <a:t>系统构件图</a:t>
            </a:r>
          </a:p>
        </p:txBody>
      </p:sp>
      <p:sp>
        <p:nvSpPr>
          <p:cNvPr id="15" name="文本框 14">
            <a:extLst>
              <a:ext uri="{FF2B5EF4-FFF2-40B4-BE49-F238E27FC236}">
                <a16:creationId xmlns:a16="http://schemas.microsoft.com/office/drawing/2014/main" id="{AD1E5832-DB07-B65A-C3BC-E8E1A975CB98}"/>
              </a:ext>
            </a:extLst>
          </p:cNvPr>
          <p:cNvSpPr txBox="1"/>
          <p:nvPr/>
        </p:nvSpPr>
        <p:spPr>
          <a:xfrm>
            <a:off x="6283202" y="2241811"/>
            <a:ext cx="4418228" cy="400110"/>
          </a:xfrm>
          <a:prstGeom prst="rect">
            <a:avLst/>
          </a:prstGeom>
          <a:noFill/>
        </p:spPr>
        <p:txBody>
          <a:bodyPr wrap="square">
            <a:spAutoFit/>
          </a:bodyPr>
          <a:lstStyle/>
          <a:p>
            <a:pPr indent="-285750">
              <a:buFont typeface="Arial" panose="020B0604020202020204" pitchFamily="34" charset="0"/>
              <a:buChar char="•"/>
            </a:pPr>
            <a:r>
              <a:rPr lang="zh-CN" altLang="en-US" sz="2000" dirty="0">
                <a:solidFill>
                  <a:srgbClr val="000000"/>
                </a:solidFill>
                <a:latin typeface="楷体" panose="02010609060101010101" pitchFamily="49" charset="-122"/>
                <a:ea typeface="楷体" panose="02010609060101010101" pitchFamily="49" charset="-122"/>
              </a:rPr>
              <a:t>详细构件设计</a:t>
            </a:r>
          </a:p>
        </p:txBody>
      </p:sp>
    </p:spTree>
    <p:extLst>
      <p:ext uri="{BB962C8B-B14F-4D97-AF65-F5344CB8AC3E}">
        <p14:creationId xmlns:p14="http://schemas.microsoft.com/office/powerpoint/2010/main" val="989614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4" name="文本框 3"/>
          <p:cNvSpPr txBox="1"/>
          <p:nvPr/>
        </p:nvSpPr>
        <p:spPr>
          <a:xfrm>
            <a:off x="1404958" y="494828"/>
            <a:ext cx="6215042" cy="646331"/>
          </a:xfrm>
          <a:prstGeom prst="rect">
            <a:avLst/>
          </a:prstGeom>
          <a:noFill/>
        </p:spPr>
        <p:txBody>
          <a:bodyPr vert="horz" wrap="square" rtlCol="0">
            <a:spAutoFit/>
          </a:bodyPr>
          <a:lstStyle/>
          <a:p>
            <a:r>
              <a:rPr lang="zh-CN" altLang="en-US" sz="3600" dirty="0">
                <a:solidFill>
                  <a:schemeClr val="accent1"/>
                </a:solidFill>
                <a:latin typeface="+mj-ea"/>
                <a:ea typeface="+mj-ea"/>
              </a:rPr>
              <a:t>设计建模</a:t>
            </a:r>
            <a:r>
              <a:rPr lang="en-US" altLang="zh-CN" sz="3600" dirty="0">
                <a:solidFill>
                  <a:schemeClr val="accent1"/>
                </a:solidFill>
                <a:latin typeface="+mj-ea"/>
                <a:ea typeface="+mj-ea"/>
              </a:rPr>
              <a:t>——</a:t>
            </a:r>
            <a:r>
              <a:rPr lang="zh-CN" altLang="en-US" sz="3600" dirty="0">
                <a:solidFill>
                  <a:schemeClr val="accent1"/>
                </a:solidFill>
                <a:latin typeface="+mj-ea"/>
                <a:ea typeface="+mj-ea"/>
              </a:rPr>
              <a:t>安全性设计</a:t>
            </a:r>
          </a:p>
        </p:txBody>
      </p:sp>
      <p:sp>
        <p:nvSpPr>
          <p:cNvPr id="5" name="文本框 4"/>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7" name="矩形 6">
            <a:extLst>
              <a:ext uri="{FF2B5EF4-FFF2-40B4-BE49-F238E27FC236}">
                <a16:creationId xmlns:a16="http://schemas.microsoft.com/office/drawing/2014/main" id="{B800BC48-1F06-7522-E804-C5DA6C375FF9}"/>
              </a:ext>
            </a:extLst>
          </p:cNvPr>
          <p:cNvSpPr/>
          <p:nvPr/>
        </p:nvSpPr>
        <p:spPr>
          <a:xfrm>
            <a:off x="424640" y="1403211"/>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4">
            <a:extLst>
              <a:ext uri="{FF2B5EF4-FFF2-40B4-BE49-F238E27FC236}">
                <a16:creationId xmlns:a16="http://schemas.microsoft.com/office/drawing/2014/main" id="{BAAE30B3-F915-F4DC-7B25-D33730F3210D}"/>
              </a:ext>
            </a:extLst>
          </p:cNvPr>
          <p:cNvSpPr>
            <a:spLocks noChangeArrowheads="1"/>
          </p:cNvSpPr>
          <p:nvPr/>
        </p:nvSpPr>
        <p:spPr bwMode="auto">
          <a:xfrm>
            <a:off x="1691149" y="21139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6">
            <a:extLst>
              <a:ext uri="{FF2B5EF4-FFF2-40B4-BE49-F238E27FC236}">
                <a16:creationId xmlns:a16="http://schemas.microsoft.com/office/drawing/2014/main" id="{516A939A-F009-C294-749F-BCB7B3E09E21}"/>
              </a:ext>
            </a:extLst>
          </p:cNvPr>
          <p:cNvSpPr>
            <a:spLocks noChangeArrowheads="1"/>
          </p:cNvSpPr>
          <p:nvPr/>
        </p:nvSpPr>
        <p:spPr bwMode="auto">
          <a:xfrm>
            <a:off x="8302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8">
            <a:extLst>
              <a:ext uri="{FF2B5EF4-FFF2-40B4-BE49-F238E27FC236}">
                <a16:creationId xmlns:a16="http://schemas.microsoft.com/office/drawing/2014/main" id="{7A711334-6E3D-733E-9130-26EB40825552}"/>
              </a:ext>
            </a:extLst>
          </p:cNvPr>
          <p:cNvSpPr>
            <a:spLocks noChangeArrowheads="1"/>
          </p:cNvSpPr>
          <p:nvPr/>
        </p:nvSpPr>
        <p:spPr bwMode="auto">
          <a:xfrm>
            <a:off x="-530941" y="8849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0">
            <a:extLst>
              <a:ext uri="{FF2B5EF4-FFF2-40B4-BE49-F238E27FC236}">
                <a16:creationId xmlns:a16="http://schemas.microsoft.com/office/drawing/2014/main" id="{C7E03B62-5FE5-98C8-0E42-6A68BB8B7945}"/>
              </a:ext>
            </a:extLst>
          </p:cNvPr>
          <p:cNvSpPr>
            <a:spLocks noChangeArrowheads="1"/>
          </p:cNvSpPr>
          <p:nvPr/>
        </p:nvSpPr>
        <p:spPr bwMode="auto">
          <a:xfrm>
            <a:off x="0" y="-1"/>
            <a:ext cx="71852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4D6294B3-68EC-59BE-FBD2-CC93ECE59B3D}"/>
              </a:ext>
            </a:extLst>
          </p:cNvPr>
          <p:cNvPicPr>
            <a:picLocks noChangeAspect="1"/>
          </p:cNvPicPr>
          <p:nvPr/>
        </p:nvPicPr>
        <p:blipFill>
          <a:blip r:embed="rId3"/>
          <a:stretch>
            <a:fillRect/>
          </a:stretch>
        </p:blipFill>
        <p:spPr>
          <a:xfrm>
            <a:off x="3592609" y="5665106"/>
            <a:ext cx="8299877" cy="615982"/>
          </a:xfrm>
          <a:prstGeom prst="rect">
            <a:avLst/>
          </a:prstGeom>
        </p:spPr>
      </p:pic>
      <p:pic>
        <p:nvPicPr>
          <p:cNvPr id="9" name="图片 8">
            <a:extLst>
              <a:ext uri="{FF2B5EF4-FFF2-40B4-BE49-F238E27FC236}">
                <a16:creationId xmlns:a16="http://schemas.microsoft.com/office/drawing/2014/main" id="{0060DCBA-0F71-46B2-0993-3995F13E1B4C}"/>
              </a:ext>
            </a:extLst>
          </p:cNvPr>
          <p:cNvPicPr>
            <a:picLocks noChangeAspect="1"/>
          </p:cNvPicPr>
          <p:nvPr/>
        </p:nvPicPr>
        <p:blipFill>
          <a:blip r:embed="rId4"/>
          <a:stretch>
            <a:fillRect/>
          </a:stretch>
        </p:blipFill>
        <p:spPr>
          <a:xfrm>
            <a:off x="5909504" y="1769806"/>
            <a:ext cx="5458133" cy="2711484"/>
          </a:xfrm>
          <a:prstGeom prst="rect">
            <a:avLst/>
          </a:prstGeom>
        </p:spPr>
      </p:pic>
      <p:sp>
        <p:nvSpPr>
          <p:cNvPr id="17" name="文本框 16">
            <a:extLst>
              <a:ext uri="{FF2B5EF4-FFF2-40B4-BE49-F238E27FC236}">
                <a16:creationId xmlns:a16="http://schemas.microsoft.com/office/drawing/2014/main" id="{C1AD6486-F7DA-C19C-156E-9E24889BDFAC}"/>
              </a:ext>
            </a:extLst>
          </p:cNvPr>
          <p:cNvSpPr txBox="1"/>
          <p:nvPr/>
        </p:nvSpPr>
        <p:spPr>
          <a:xfrm>
            <a:off x="424640" y="1793286"/>
            <a:ext cx="4676172" cy="286232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    密码的加密是通过</a:t>
            </a:r>
            <a:r>
              <a:rPr lang="en-US" altLang="zh-CN" dirty="0">
                <a:latin typeface="楷体" panose="02010609060101010101" pitchFamily="49" charset="-122"/>
                <a:ea typeface="楷体" panose="02010609060101010101" pitchFamily="49" charset="-122"/>
              </a:rPr>
              <a:t>Spring Security</a:t>
            </a:r>
            <a:r>
              <a:rPr lang="zh-CN" altLang="en-US" dirty="0">
                <a:latin typeface="楷体" panose="02010609060101010101" pitchFamily="49" charset="-122"/>
                <a:ea typeface="楷体" panose="02010609060101010101" pitchFamily="49" charset="-122"/>
              </a:rPr>
              <a:t>提供的</a:t>
            </a:r>
            <a:r>
              <a:rPr lang="en-US" altLang="zh-CN" dirty="0" err="1">
                <a:latin typeface="楷体" panose="02010609060101010101" pitchFamily="49" charset="-122"/>
                <a:ea typeface="楷体" panose="02010609060101010101" pitchFamily="49" charset="-122"/>
              </a:rPr>
              <a:t>PasswordEncoder</a:t>
            </a:r>
            <a:r>
              <a:rPr lang="zh-CN" altLang="en-US" dirty="0">
                <a:latin typeface="楷体" panose="02010609060101010101" pitchFamily="49" charset="-122"/>
                <a:ea typeface="楷体" panose="02010609060101010101" pitchFamily="49" charset="-122"/>
              </a:rPr>
              <a:t>实现的。</a:t>
            </a:r>
            <a:r>
              <a:rPr lang="en-US" altLang="zh-CN" dirty="0" err="1">
                <a:latin typeface="楷体" panose="02010609060101010101" pitchFamily="49" charset="-122"/>
                <a:ea typeface="楷体" panose="02010609060101010101" pitchFamily="49" charset="-122"/>
              </a:rPr>
              <a:t>PasswordEncoder</a:t>
            </a:r>
            <a:r>
              <a:rPr lang="zh-CN" altLang="en-US" dirty="0">
                <a:latin typeface="楷体" panose="02010609060101010101" pitchFamily="49" charset="-122"/>
                <a:ea typeface="楷体" panose="02010609060101010101" pitchFamily="49" charset="-122"/>
              </a:rPr>
              <a:t>是一个接口，提供了</a:t>
            </a:r>
            <a:r>
              <a:rPr lang="en-US" altLang="zh-CN" dirty="0">
                <a:latin typeface="楷体" panose="02010609060101010101" pitchFamily="49" charset="-122"/>
                <a:ea typeface="楷体" panose="02010609060101010101" pitchFamily="49" charset="-122"/>
              </a:rPr>
              <a:t>encode</a:t>
            </a:r>
            <a:r>
              <a:rPr lang="zh-CN" altLang="en-US" dirty="0">
                <a:latin typeface="楷体" panose="02010609060101010101" pitchFamily="49" charset="-122"/>
                <a:ea typeface="楷体" panose="02010609060101010101" pitchFamily="49" charset="-122"/>
              </a:rPr>
              <a:t>方法用于加密密码，以及</a:t>
            </a:r>
            <a:r>
              <a:rPr lang="en-US" altLang="zh-CN" dirty="0">
                <a:latin typeface="楷体" panose="02010609060101010101" pitchFamily="49" charset="-122"/>
                <a:ea typeface="楷体" panose="02010609060101010101" pitchFamily="49" charset="-122"/>
              </a:rPr>
              <a:t>matches</a:t>
            </a:r>
            <a:r>
              <a:rPr lang="zh-CN" altLang="en-US" dirty="0">
                <a:latin typeface="楷体" panose="02010609060101010101" pitchFamily="49" charset="-122"/>
                <a:ea typeface="楷体" panose="02010609060101010101" pitchFamily="49" charset="-122"/>
              </a:rPr>
              <a:t>方法用于验证明文密码和加密后的密码是否匹配。</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Spring Security</a:t>
            </a:r>
            <a:r>
              <a:rPr lang="zh-CN" altLang="en-US" dirty="0">
                <a:latin typeface="楷体" panose="02010609060101010101" pitchFamily="49" charset="-122"/>
                <a:ea typeface="楷体" panose="02010609060101010101" pitchFamily="49" charset="-122"/>
              </a:rPr>
              <a:t>是</a:t>
            </a:r>
            <a:r>
              <a:rPr lang="en-US" altLang="zh-CN" dirty="0">
                <a:latin typeface="楷体" panose="02010609060101010101" pitchFamily="49" charset="-122"/>
                <a:ea typeface="楷体" panose="02010609060101010101" pitchFamily="49" charset="-122"/>
              </a:rPr>
              <a:t>Spring</a:t>
            </a:r>
            <a:r>
              <a:rPr lang="zh-CN" altLang="en-US" dirty="0">
                <a:latin typeface="楷体" panose="02010609060101010101" pitchFamily="49" charset="-122"/>
                <a:ea typeface="楷体" panose="02010609060101010101" pitchFamily="49" charset="-122"/>
              </a:rPr>
              <a:t>项目组提供的安全服务框架，核心功能包 括认证和授权。它为系统提供了声明式安全访问控制功能，减少了 为系统安全而编写大量重复代码的工作。</a:t>
            </a:r>
          </a:p>
        </p:txBody>
      </p:sp>
      <p:sp>
        <p:nvSpPr>
          <p:cNvPr id="19" name="Rectangle 9">
            <a:extLst>
              <a:ext uri="{FF2B5EF4-FFF2-40B4-BE49-F238E27FC236}">
                <a16:creationId xmlns:a16="http://schemas.microsoft.com/office/drawing/2014/main" id="{BA6239F0-9113-DEAB-3614-FB5FCFC5A220}"/>
              </a:ext>
            </a:extLst>
          </p:cNvPr>
          <p:cNvSpPr/>
          <p:nvPr/>
        </p:nvSpPr>
        <p:spPr>
          <a:xfrm>
            <a:off x="5552242" y="1455170"/>
            <a:ext cx="87932" cy="3109035"/>
          </a:xfrm>
          <a:prstGeom prst="rect">
            <a:avLst/>
          </a:prstGeom>
          <a:solidFill>
            <a:schemeClr val="accent1">
              <a:alpha val="85000"/>
            </a:schemeClr>
          </a:solidFill>
          <a:ln>
            <a:noFill/>
          </a:ln>
          <a:effectLst>
            <a:outerShdw blurRad="127000" sx="102000" sy="102000" algn="ctr"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n-ea"/>
            </a:endParaRPr>
          </a:p>
        </p:txBody>
      </p:sp>
    </p:spTree>
    <p:extLst>
      <p:ext uri="{BB962C8B-B14F-4D97-AF65-F5344CB8AC3E}">
        <p14:creationId xmlns:p14="http://schemas.microsoft.com/office/powerpoint/2010/main" val="3310342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r="35321" b="74000"/>
          <a:stretch>
            <a:fillRect/>
          </a:stretch>
        </p:blipFill>
        <p:spPr>
          <a:xfrm>
            <a:off x="1" y="0"/>
            <a:ext cx="6785708" cy="1534160"/>
          </a:xfrm>
          <a:custGeom>
            <a:avLst/>
            <a:gdLst>
              <a:gd name="connsiteX0" fmla="*/ 0 w 7010400"/>
              <a:gd name="connsiteY0" fmla="*/ 0 h 1584960"/>
              <a:gd name="connsiteX1" fmla="*/ 7010400 w 7010400"/>
              <a:gd name="connsiteY1" fmla="*/ 0 h 1584960"/>
              <a:gd name="connsiteX2" fmla="*/ 7010400 w 7010400"/>
              <a:gd name="connsiteY2" fmla="*/ 1584960 h 1584960"/>
              <a:gd name="connsiteX3" fmla="*/ 0 w 7010400"/>
              <a:gd name="connsiteY3" fmla="*/ 1584960 h 1584960"/>
              <a:gd name="connsiteX4" fmla="*/ 0 w 7010400"/>
              <a:gd name="connsiteY4" fmla="*/ 0 h 15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0" h="1584960">
                <a:moveTo>
                  <a:pt x="0" y="0"/>
                </a:moveTo>
                <a:lnTo>
                  <a:pt x="7010400" y="0"/>
                </a:lnTo>
                <a:lnTo>
                  <a:pt x="7010400" y="1584960"/>
                </a:lnTo>
                <a:lnTo>
                  <a:pt x="0" y="1584960"/>
                </a:lnTo>
                <a:lnTo>
                  <a:pt x="0" y="0"/>
                </a:lnTo>
                <a:close/>
              </a:path>
            </a:pathLst>
          </a:custGeom>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34722" t="34121" r="54142" b="51494"/>
          <a:stretch>
            <a:fillRect/>
          </a:stretch>
        </p:blipFill>
        <p:spPr>
          <a:xfrm>
            <a:off x="10884808" y="1"/>
            <a:ext cx="1307193" cy="949693"/>
          </a:xfrm>
          <a:custGeom>
            <a:avLst/>
            <a:gdLst>
              <a:gd name="connsiteX0" fmla="*/ 50261 w 1307193"/>
              <a:gd name="connsiteY0" fmla="*/ 0 h 949693"/>
              <a:gd name="connsiteX1" fmla="*/ 1307193 w 1307193"/>
              <a:gd name="connsiteY1" fmla="*/ 0 h 949693"/>
              <a:gd name="connsiteX2" fmla="*/ 1307193 w 1307193"/>
              <a:gd name="connsiteY2" fmla="*/ 852599 h 949693"/>
              <a:gd name="connsiteX3" fmla="*/ 1273260 w 1307193"/>
              <a:gd name="connsiteY3" fmla="*/ 863397 h 949693"/>
              <a:gd name="connsiteX4" fmla="*/ 1170570 w 1307193"/>
              <a:gd name="connsiteY4" fmla="*/ 894280 h 949693"/>
              <a:gd name="connsiteX5" fmla="*/ 1137559 w 1307193"/>
              <a:gd name="connsiteY5" fmla="*/ 916286 h 949693"/>
              <a:gd name="connsiteX6" fmla="*/ 917491 w 1307193"/>
              <a:gd name="connsiteY6" fmla="*/ 949297 h 949693"/>
              <a:gd name="connsiteX7" fmla="*/ 752440 w 1307193"/>
              <a:gd name="connsiteY7" fmla="*/ 916286 h 949693"/>
              <a:gd name="connsiteX8" fmla="*/ 543375 w 1307193"/>
              <a:gd name="connsiteY8" fmla="*/ 905283 h 949693"/>
              <a:gd name="connsiteX9" fmla="*/ 488358 w 1307193"/>
              <a:gd name="connsiteY9" fmla="*/ 883276 h 949693"/>
              <a:gd name="connsiteX10" fmla="*/ 345313 w 1307193"/>
              <a:gd name="connsiteY10" fmla="*/ 773242 h 949693"/>
              <a:gd name="connsiteX11" fmla="*/ 268290 w 1307193"/>
              <a:gd name="connsiteY11" fmla="*/ 740232 h 949693"/>
              <a:gd name="connsiteX12" fmla="*/ 235279 w 1307193"/>
              <a:gd name="connsiteY12" fmla="*/ 729228 h 949693"/>
              <a:gd name="connsiteX13" fmla="*/ 213272 w 1307193"/>
              <a:gd name="connsiteY13" fmla="*/ 663208 h 949693"/>
              <a:gd name="connsiteX14" fmla="*/ 103238 w 1307193"/>
              <a:gd name="connsiteY14" fmla="*/ 531167 h 949693"/>
              <a:gd name="connsiteX15" fmla="*/ 59225 w 1307193"/>
              <a:gd name="connsiteY15" fmla="*/ 476150 h 949693"/>
              <a:gd name="connsiteX16" fmla="*/ 26214 w 1307193"/>
              <a:gd name="connsiteY16" fmla="*/ 344109 h 949693"/>
              <a:gd name="connsiteX17" fmla="*/ 15211 w 1307193"/>
              <a:gd name="connsiteY17" fmla="*/ 47016 h 949693"/>
              <a:gd name="connsiteX18" fmla="*/ 41870 w 1307193"/>
              <a:gd name="connsiteY18" fmla="*/ 11648 h 949693"/>
              <a:gd name="connsiteX19" fmla="*/ 50261 w 1307193"/>
              <a:gd name="connsiteY19" fmla="*/ 0 h 94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7193" h="949693">
                <a:moveTo>
                  <a:pt x="50261" y="0"/>
                </a:moveTo>
                <a:lnTo>
                  <a:pt x="1307193" y="0"/>
                </a:lnTo>
                <a:lnTo>
                  <a:pt x="1307193" y="852599"/>
                </a:lnTo>
                <a:lnTo>
                  <a:pt x="1273260" y="863397"/>
                </a:lnTo>
                <a:cubicBezTo>
                  <a:pt x="1240810" y="871576"/>
                  <a:pt x="1208975" y="877211"/>
                  <a:pt x="1170570" y="894280"/>
                </a:cubicBezTo>
                <a:cubicBezTo>
                  <a:pt x="1158485" y="899650"/>
                  <a:pt x="1148563" y="908951"/>
                  <a:pt x="1137559" y="916286"/>
                </a:cubicBezTo>
                <a:cubicBezTo>
                  <a:pt x="1064204" y="927290"/>
                  <a:pt x="991479" y="944012"/>
                  <a:pt x="917491" y="949297"/>
                </a:cubicBezTo>
                <a:cubicBezTo>
                  <a:pt x="865956" y="952978"/>
                  <a:pt x="801020" y="930166"/>
                  <a:pt x="752440" y="916286"/>
                </a:cubicBezTo>
                <a:cubicBezTo>
                  <a:pt x="682751" y="912618"/>
                  <a:pt x="612621" y="913938"/>
                  <a:pt x="543375" y="905283"/>
                </a:cubicBezTo>
                <a:cubicBezTo>
                  <a:pt x="523776" y="902833"/>
                  <a:pt x="506697" y="890611"/>
                  <a:pt x="488358" y="883276"/>
                </a:cubicBezTo>
                <a:cubicBezTo>
                  <a:pt x="422675" y="857003"/>
                  <a:pt x="402011" y="801591"/>
                  <a:pt x="345313" y="773242"/>
                </a:cubicBezTo>
                <a:cubicBezTo>
                  <a:pt x="320329" y="760749"/>
                  <a:pt x="294224" y="750606"/>
                  <a:pt x="268290" y="740232"/>
                </a:cubicBezTo>
                <a:cubicBezTo>
                  <a:pt x="257520" y="735925"/>
                  <a:pt x="242021" y="738667"/>
                  <a:pt x="235279" y="729228"/>
                </a:cubicBezTo>
                <a:cubicBezTo>
                  <a:pt x="221796" y="710352"/>
                  <a:pt x="220608" y="685215"/>
                  <a:pt x="213272" y="663208"/>
                </a:cubicBezTo>
                <a:cubicBezTo>
                  <a:pt x="104515" y="554450"/>
                  <a:pt x="184941" y="643509"/>
                  <a:pt x="103238" y="531167"/>
                </a:cubicBezTo>
                <a:cubicBezTo>
                  <a:pt x="89424" y="512173"/>
                  <a:pt x="69728" y="497156"/>
                  <a:pt x="59225" y="476150"/>
                </a:cubicBezTo>
                <a:cubicBezTo>
                  <a:pt x="51146" y="459993"/>
                  <a:pt x="29101" y="370083"/>
                  <a:pt x="26214" y="344109"/>
                </a:cubicBezTo>
                <a:cubicBezTo>
                  <a:pt x="-872" y="100336"/>
                  <a:pt x="-10902" y="177577"/>
                  <a:pt x="15211" y="47016"/>
                </a:cubicBezTo>
                <a:cubicBezTo>
                  <a:pt x="15907" y="46089"/>
                  <a:pt x="28747" y="29392"/>
                  <a:pt x="41870" y="11648"/>
                </a:cubicBezTo>
                <a:lnTo>
                  <a:pt x="50261" y="0"/>
                </a:lnTo>
                <a:close/>
              </a:path>
            </a:pathLst>
          </a:custGeom>
        </p:spPr>
      </p:pic>
      <p:pic>
        <p:nvPicPr>
          <p:cNvPr id="39" name="图片 38"/>
          <p:cNvPicPr>
            <a:picLocks noChangeAspect="1"/>
          </p:cNvPicPr>
          <p:nvPr/>
        </p:nvPicPr>
        <p:blipFill rotWithShape="1">
          <a:blip r:embed="rId3" cstate="print">
            <a:extLst>
              <a:ext uri="{28A0092B-C50C-407E-A947-70E740481C1C}">
                <a14:useLocalDpi xmlns:a14="http://schemas.microsoft.com/office/drawing/2010/main" val="0"/>
              </a:ext>
            </a:extLst>
          </a:blip>
          <a:srcRect l="54144" t="69118" r="21656"/>
          <a:stretch>
            <a:fillRect/>
          </a:stretch>
        </p:blipFill>
        <p:spPr>
          <a:xfrm flipH="1" flipV="1">
            <a:off x="-2" y="5858940"/>
            <a:ext cx="1391934" cy="999060"/>
          </a:xfrm>
          <a:custGeom>
            <a:avLst/>
            <a:gdLst>
              <a:gd name="connsiteX0" fmla="*/ 1391934 w 1391934"/>
              <a:gd name="connsiteY0" fmla="*/ 999060 h 999060"/>
              <a:gd name="connsiteX1" fmla="*/ 0 w 1391934"/>
              <a:gd name="connsiteY1" fmla="*/ 999060 h 999060"/>
              <a:gd name="connsiteX2" fmla="*/ 0 w 1391934"/>
              <a:gd name="connsiteY2" fmla="*/ 0 h 999060"/>
              <a:gd name="connsiteX3" fmla="*/ 1391934 w 1391934"/>
              <a:gd name="connsiteY3" fmla="*/ 0 h 999060"/>
              <a:gd name="connsiteX4" fmla="*/ 1391934 w 1391934"/>
              <a:gd name="connsiteY4" fmla="*/ 999060 h 9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934" h="999060">
                <a:moveTo>
                  <a:pt x="1391934" y="999060"/>
                </a:moveTo>
                <a:lnTo>
                  <a:pt x="0" y="999060"/>
                </a:lnTo>
                <a:lnTo>
                  <a:pt x="0" y="0"/>
                </a:lnTo>
                <a:lnTo>
                  <a:pt x="1391934" y="0"/>
                </a:lnTo>
                <a:lnTo>
                  <a:pt x="1391934" y="999060"/>
                </a:lnTo>
                <a:close/>
              </a:path>
            </a:pathLst>
          </a:custGeom>
        </p:spPr>
      </p:pic>
      <p:pic>
        <p:nvPicPr>
          <p:cNvPr id="36" name="图片 35"/>
          <p:cNvPicPr>
            <a:picLocks noChangeAspect="1"/>
          </p:cNvPicPr>
          <p:nvPr/>
        </p:nvPicPr>
        <p:blipFill rotWithShape="1">
          <a:blip r:embed="rId4" cstate="print">
            <a:extLst>
              <a:ext uri="{28A0092B-C50C-407E-A947-70E740481C1C}">
                <a14:useLocalDpi xmlns:a14="http://schemas.microsoft.com/office/drawing/2010/main" val="0"/>
              </a:ext>
            </a:extLst>
          </a:blip>
          <a:srcRect l="22517" b="76540"/>
          <a:stretch>
            <a:fillRect/>
          </a:stretch>
        </p:blipFill>
        <p:spPr>
          <a:xfrm flipV="1">
            <a:off x="5252720" y="5676308"/>
            <a:ext cx="6939280" cy="1181691"/>
          </a:xfrm>
          <a:prstGeom prst="rect">
            <a:avLst/>
          </a:prstGeom>
        </p:spPr>
      </p:pic>
      <p:sp>
        <p:nvSpPr>
          <p:cNvPr id="22" name="矩形 21"/>
          <p:cNvSpPr/>
          <p:nvPr/>
        </p:nvSpPr>
        <p:spPr>
          <a:xfrm>
            <a:off x="4479792" y="766994"/>
            <a:ext cx="2930778" cy="1103122"/>
          </a:xfrm>
          <a:prstGeom prst="rect">
            <a:avLst/>
          </a:prstGeom>
        </p:spPr>
        <p:txBody>
          <a:bodyPr vert="horz" wrap="square">
            <a:spAutoFit/>
          </a:bodyPr>
          <a:lstStyle/>
          <a:p>
            <a:pPr algn="dist">
              <a:lnSpc>
                <a:spcPct val="150000"/>
              </a:lnSpc>
            </a:pPr>
            <a:r>
              <a:rPr lang="zh-CN" altLang="en-US" sz="4800" dirty="0">
                <a:solidFill>
                  <a:schemeClr val="accent1"/>
                </a:solidFill>
                <a:latin typeface="汉仪雅酷黑-65J" panose="00020600040101010101" charset="-122"/>
                <a:ea typeface="汉仪雅酷黑-65J" panose="00020600040101010101" charset="-122"/>
                <a:cs typeface="Calibri" panose="020F0502020204030204" pitchFamily="34" charset="0"/>
              </a:rPr>
              <a:t>目录</a:t>
            </a:r>
            <a:endParaRPr lang="zh-CN" altLang="en-US" sz="2400" dirty="0">
              <a:solidFill>
                <a:schemeClr val="accent1"/>
              </a:solidFill>
              <a:latin typeface="汉仪旗黑-55简" panose="00020600040101010101" charset="-128"/>
              <a:ea typeface="汉仪旗黑-55简" panose="00020600040101010101" charset="-128"/>
              <a:cs typeface="Calibri" panose="020F0502020204030204" pitchFamily="34" charset="0"/>
            </a:endParaRPr>
          </a:p>
        </p:txBody>
      </p:sp>
      <p:sp>
        <p:nvSpPr>
          <p:cNvPr id="10" name="矩形 9"/>
          <p:cNvSpPr/>
          <p:nvPr/>
        </p:nvSpPr>
        <p:spPr>
          <a:xfrm>
            <a:off x="5883188" y="2245968"/>
            <a:ext cx="2577094" cy="563620"/>
          </a:xfrm>
          <a:prstGeom prst="rect">
            <a:avLst/>
          </a:prstGeom>
        </p:spPr>
        <p:txBody>
          <a:bodyPr vert="horz" wrap="square">
            <a:spAutoFit/>
          </a:bodyPr>
          <a:lstStyle/>
          <a:p>
            <a:r>
              <a:rPr lang="zh-CN" altLang="en-US" sz="3000" dirty="0">
                <a:solidFill>
                  <a:schemeClr val="accent1"/>
                </a:solidFill>
                <a:latin typeface="汉仪雅酷黑-65J" panose="00020600040101010101" charset="-122"/>
                <a:ea typeface="汉仪雅酷黑-65J" panose="00020600040101010101" charset="-122"/>
              </a:rPr>
              <a:t>需求分析</a:t>
            </a:r>
          </a:p>
        </p:txBody>
      </p:sp>
      <p:sp>
        <p:nvSpPr>
          <p:cNvPr id="23" name="矩形: 圆角 22"/>
          <p:cNvSpPr/>
          <p:nvPr/>
        </p:nvSpPr>
        <p:spPr>
          <a:xfrm>
            <a:off x="4283488" y="2335240"/>
            <a:ext cx="1215191" cy="3816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000" dirty="0">
                <a:latin typeface="+mj-ea"/>
                <a:ea typeface="+mj-ea"/>
              </a:rPr>
              <a:t>Part 01</a:t>
            </a:r>
            <a:endParaRPr lang="zh-CN" altLang="en-US" sz="2000" dirty="0">
              <a:latin typeface="+mj-ea"/>
              <a:ea typeface="+mj-ea"/>
            </a:endParaRPr>
          </a:p>
        </p:txBody>
      </p:sp>
      <p:sp>
        <p:nvSpPr>
          <p:cNvPr id="27" name="矩形 26"/>
          <p:cNvSpPr/>
          <p:nvPr/>
        </p:nvSpPr>
        <p:spPr>
          <a:xfrm>
            <a:off x="5883188" y="3107194"/>
            <a:ext cx="2577094" cy="553998"/>
          </a:xfrm>
          <a:prstGeom prst="rect">
            <a:avLst/>
          </a:prstGeom>
        </p:spPr>
        <p:txBody>
          <a:bodyPr vert="horz" wrap="square">
            <a:spAutoFit/>
          </a:bodyPr>
          <a:lstStyle/>
          <a:p>
            <a:r>
              <a:rPr lang="zh-CN" altLang="en-US" sz="3000" dirty="0">
                <a:solidFill>
                  <a:schemeClr val="accent2"/>
                </a:solidFill>
                <a:latin typeface="汉仪雅酷黑-65J" panose="00020600040101010101" charset="-122"/>
                <a:ea typeface="汉仪雅酷黑-65J" panose="00020600040101010101" charset="-122"/>
              </a:rPr>
              <a:t>分析建模</a:t>
            </a:r>
          </a:p>
        </p:txBody>
      </p:sp>
      <p:sp>
        <p:nvSpPr>
          <p:cNvPr id="28" name="矩形: 圆角 27"/>
          <p:cNvSpPr/>
          <p:nvPr/>
        </p:nvSpPr>
        <p:spPr>
          <a:xfrm>
            <a:off x="4283488" y="3207376"/>
            <a:ext cx="1215191" cy="381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000" dirty="0">
                <a:latin typeface="+mj-ea"/>
                <a:ea typeface="+mj-ea"/>
              </a:rPr>
              <a:t>Part 02</a:t>
            </a:r>
            <a:endParaRPr lang="zh-CN" altLang="en-US" sz="2000" dirty="0">
              <a:latin typeface="+mj-ea"/>
              <a:ea typeface="+mj-ea"/>
            </a:endParaRPr>
          </a:p>
        </p:txBody>
      </p:sp>
      <p:sp>
        <p:nvSpPr>
          <p:cNvPr id="31" name="矩形 30"/>
          <p:cNvSpPr/>
          <p:nvPr/>
        </p:nvSpPr>
        <p:spPr>
          <a:xfrm>
            <a:off x="5883188" y="4039129"/>
            <a:ext cx="2577094" cy="563620"/>
          </a:xfrm>
          <a:prstGeom prst="rect">
            <a:avLst/>
          </a:prstGeom>
        </p:spPr>
        <p:txBody>
          <a:bodyPr vert="horz" wrap="square">
            <a:spAutoFit/>
          </a:bodyPr>
          <a:lstStyle/>
          <a:p>
            <a:r>
              <a:rPr lang="zh-CN" altLang="en-US" sz="3000" dirty="0">
                <a:solidFill>
                  <a:schemeClr val="accent1"/>
                </a:solidFill>
                <a:latin typeface="汉仪雅酷黑-65J" panose="00020600040101010101" charset="-122"/>
                <a:ea typeface="汉仪雅酷黑-65J" panose="00020600040101010101" charset="-122"/>
              </a:rPr>
              <a:t>设计建模</a:t>
            </a:r>
          </a:p>
        </p:txBody>
      </p:sp>
      <p:sp>
        <p:nvSpPr>
          <p:cNvPr id="32" name="矩形: 圆角 31"/>
          <p:cNvSpPr/>
          <p:nvPr/>
        </p:nvSpPr>
        <p:spPr>
          <a:xfrm>
            <a:off x="4283488" y="4097143"/>
            <a:ext cx="1215191" cy="3816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000" dirty="0">
                <a:latin typeface="+mj-ea"/>
                <a:ea typeface="+mj-ea"/>
              </a:rPr>
              <a:t>Part 03</a:t>
            </a:r>
            <a:endParaRPr lang="zh-CN" altLang="en-US" sz="2000" dirty="0">
              <a:latin typeface="+mj-ea"/>
              <a:ea typeface="+mj-ea"/>
            </a:endParaRPr>
          </a:p>
        </p:txBody>
      </p:sp>
      <p:sp>
        <p:nvSpPr>
          <p:cNvPr id="35" name="矩形 34"/>
          <p:cNvSpPr/>
          <p:nvPr/>
        </p:nvSpPr>
        <p:spPr>
          <a:xfrm>
            <a:off x="5883188" y="4987885"/>
            <a:ext cx="2577094" cy="563620"/>
          </a:xfrm>
          <a:prstGeom prst="rect">
            <a:avLst/>
          </a:prstGeom>
        </p:spPr>
        <p:txBody>
          <a:bodyPr vert="horz" wrap="square">
            <a:spAutoFit/>
          </a:bodyPr>
          <a:lstStyle/>
          <a:p>
            <a:r>
              <a:rPr lang="zh-CN" altLang="en-US" sz="3000" dirty="0">
                <a:solidFill>
                  <a:schemeClr val="accent2"/>
                </a:solidFill>
                <a:latin typeface="汉仪雅酷黑-65J" panose="00020600040101010101" charset="-122"/>
                <a:ea typeface="汉仪雅酷黑-65J" panose="00020600040101010101" charset="-122"/>
              </a:rPr>
              <a:t>开发</a:t>
            </a:r>
          </a:p>
        </p:txBody>
      </p:sp>
      <p:sp>
        <p:nvSpPr>
          <p:cNvPr id="37" name="矩形: 圆角 36"/>
          <p:cNvSpPr/>
          <p:nvPr/>
        </p:nvSpPr>
        <p:spPr>
          <a:xfrm>
            <a:off x="4283487" y="5045803"/>
            <a:ext cx="1215191" cy="381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000" dirty="0">
                <a:latin typeface="+mj-ea"/>
                <a:ea typeface="+mj-ea"/>
              </a:rPr>
              <a:t>Part 04</a:t>
            </a:r>
            <a:endParaRPr lang="zh-CN" altLang="en-US" sz="2000" dirty="0">
              <a:latin typeface="+mj-ea"/>
              <a:ea typeface="+mj-ea"/>
            </a:endParaRPr>
          </a:p>
        </p:txBody>
      </p:sp>
      <p:pic>
        <p:nvPicPr>
          <p:cNvPr id="5" name="Picture 2" descr="京博控股集团">
            <a:extLst>
              <a:ext uri="{FF2B5EF4-FFF2-40B4-BE49-F238E27FC236}">
                <a16:creationId xmlns:a16="http://schemas.microsoft.com/office/drawing/2014/main" id="{44416181-3C3C-9175-077D-263E4E13189C}"/>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5144" y="0"/>
            <a:ext cx="1331089" cy="1331089"/>
          </a:xfrm>
          <a:prstGeom prst="ellipse">
            <a:avLst/>
          </a:prstGeom>
          <a:ln w="190500" cap="rnd">
            <a:noFill/>
            <a:prstDash val="solid"/>
          </a:ln>
          <a:effectLst>
            <a:outerShdw blurRad="127000" sx="1000" sy="1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r="35321" b="74000"/>
          <a:stretch>
            <a:fillRect/>
          </a:stretch>
        </p:blipFill>
        <p:spPr>
          <a:xfrm>
            <a:off x="0" y="0"/>
            <a:ext cx="7174523" cy="1622066"/>
          </a:xfrm>
          <a:custGeom>
            <a:avLst/>
            <a:gdLst>
              <a:gd name="connsiteX0" fmla="*/ 0 w 7010400"/>
              <a:gd name="connsiteY0" fmla="*/ 0 h 1584960"/>
              <a:gd name="connsiteX1" fmla="*/ 7010400 w 7010400"/>
              <a:gd name="connsiteY1" fmla="*/ 0 h 1584960"/>
              <a:gd name="connsiteX2" fmla="*/ 7010400 w 7010400"/>
              <a:gd name="connsiteY2" fmla="*/ 1584960 h 1584960"/>
              <a:gd name="connsiteX3" fmla="*/ 0 w 7010400"/>
              <a:gd name="connsiteY3" fmla="*/ 1584960 h 1584960"/>
              <a:gd name="connsiteX4" fmla="*/ 0 w 7010400"/>
              <a:gd name="connsiteY4" fmla="*/ 0 h 15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0" h="1584960">
                <a:moveTo>
                  <a:pt x="0" y="0"/>
                </a:moveTo>
                <a:lnTo>
                  <a:pt x="7010400" y="0"/>
                </a:lnTo>
                <a:lnTo>
                  <a:pt x="7010400" y="1584960"/>
                </a:lnTo>
                <a:lnTo>
                  <a:pt x="0" y="1584960"/>
                </a:lnTo>
                <a:lnTo>
                  <a:pt x="0" y="0"/>
                </a:lnTo>
                <a:close/>
              </a:path>
            </a:pathLst>
          </a:custGeom>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34722" t="34121" r="54142" b="51494"/>
          <a:stretch>
            <a:fillRect/>
          </a:stretch>
        </p:blipFill>
        <p:spPr>
          <a:xfrm>
            <a:off x="10884808" y="1"/>
            <a:ext cx="1307193" cy="949693"/>
          </a:xfrm>
          <a:custGeom>
            <a:avLst/>
            <a:gdLst>
              <a:gd name="connsiteX0" fmla="*/ 50261 w 1307193"/>
              <a:gd name="connsiteY0" fmla="*/ 0 h 949693"/>
              <a:gd name="connsiteX1" fmla="*/ 1307193 w 1307193"/>
              <a:gd name="connsiteY1" fmla="*/ 0 h 949693"/>
              <a:gd name="connsiteX2" fmla="*/ 1307193 w 1307193"/>
              <a:gd name="connsiteY2" fmla="*/ 852599 h 949693"/>
              <a:gd name="connsiteX3" fmla="*/ 1273260 w 1307193"/>
              <a:gd name="connsiteY3" fmla="*/ 863397 h 949693"/>
              <a:gd name="connsiteX4" fmla="*/ 1170570 w 1307193"/>
              <a:gd name="connsiteY4" fmla="*/ 894280 h 949693"/>
              <a:gd name="connsiteX5" fmla="*/ 1137559 w 1307193"/>
              <a:gd name="connsiteY5" fmla="*/ 916286 h 949693"/>
              <a:gd name="connsiteX6" fmla="*/ 917491 w 1307193"/>
              <a:gd name="connsiteY6" fmla="*/ 949297 h 949693"/>
              <a:gd name="connsiteX7" fmla="*/ 752440 w 1307193"/>
              <a:gd name="connsiteY7" fmla="*/ 916286 h 949693"/>
              <a:gd name="connsiteX8" fmla="*/ 543375 w 1307193"/>
              <a:gd name="connsiteY8" fmla="*/ 905283 h 949693"/>
              <a:gd name="connsiteX9" fmla="*/ 488358 w 1307193"/>
              <a:gd name="connsiteY9" fmla="*/ 883276 h 949693"/>
              <a:gd name="connsiteX10" fmla="*/ 345313 w 1307193"/>
              <a:gd name="connsiteY10" fmla="*/ 773242 h 949693"/>
              <a:gd name="connsiteX11" fmla="*/ 268290 w 1307193"/>
              <a:gd name="connsiteY11" fmla="*/ 740232 h 949693"/>
              <a:gd name="connsiteX12" fmla="*/ 235279 w 1307193"/>
              <a:gd name="connsiteY12" fmla="*/ 729228 h 949693"/>
              <a:gd name="connsiteX13" fmla="*/ 213272 w 1307193"/>
              <a:gd name="connsiteY13" fmla="*/ 663208 h 949693"/>
              <a:gd name="connsiteX14" fmla="*/ 103238 w 1307193"/>
              <a:gd name="connsiteY14" fmla="*/ 531167 h 949693"/>
              <a:gd name="connsiteX15" fmla="*/ 59225 w 1307193"/>
              <a:gd name="connsiteY15" fmla="*/ 476150 h 949693"/>
              <a:gd name="connsiteX16" fmla="*/ 26214 w 1307193"/>
              <a:gd name="connsiteY16" fmla="*/ 344109 h 949693"/>
              <a:gd name="connsiteX17" fmla="*/ 15211 w 1307193"/>
              <a:gd name="connsiteY17" fmla="*/ 47016 h 949693"/>
              <a:gd name="connsiteX18" fmla="*/ 41870 w 1307193"/>
              <a:gd name="connsiteY18" fmla="*/ 11648 h 949693"/>
              <a:gd name="connsiteX19" fmla="*/ 50261 w 1307193"/>
              <a:gd name="connsiteY19" fmla="*/ 0 h 94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7193" h="949693">
                <a:moveTo>
                  <a:pt x="50261" y="0"/>
                </a:moveTo>
                <a:lnTo>
                  <a:pt x="1307193" y="0"/>
                </a:lnTo>
                <a:lnTo>
                  <a:pt x="1307193" y="852599"/>
                </a:lnTo>
                <a:lnTo>
                  <a:pt x="1273260" y="863397"/>
                </a:lnTo>
                <a:cubicBezTo>
                  <a:pt x="1240810" y="871576"/>
                  <a:pt x="1208975" y="877211"/>
                  <a:pt x="1170570" y="894280"/>
                </a:cubicBezTo>
                <a:cubicBezTo>
                  <a:pt x="1158485" y="899650"/>
                  <a:pt x="1148563" y="908951"/>
                  <a:pt x="1137559" y="916286"/>
                </a:cubicBezTo>
                <a:cubicBezTo>
                  <a:pt x="1064204" y="927290"/>
                  <a:pt x="991479" y="944012"/>
                  <a:pt x="917491" y="949297"/>
                </a:cubicBezTo>
                <a:cubicBezTo>
                  <a:pt x="865956" y="952978"/>
                  <a:pt x="801020" y="930166"/>
                  <a:pt x="752440" y="916286"/>
                </a:cubicBezTo>
                <a:cubicBezTo>
                  <a:pt x="682751" y="912618"/>
                  <a:pt x="612621" y="913938"/>
                  <a:pt x="543375" y="905283"/>
                </a:cubicBezTo>
                <a:cubicBezTo>
                  <a:pt x="523776" y="902833"/>
                  <a:pt x="506697" y="890611"/>
                  <a:pt x="488358" y="883276"/>
                </a:cubicBezTo>
                <a:cubicBezTo>
                  <a:pt x="422675" y="857003"/>
                  <a:pt x="402011" y="801591"/>
                  <a:pt x="345313" y="773242"/>
                </a:cubicBezTo>
                <a:cubicBezTo>
                  <a:pt x="320329" y="760749"/>
                  <a:pt x="294224" y="750606"/>
                  <a:pt x="268290" y="740232"/>
                </a:cubicBezTo>
                <a:cubicBezTo>
                  <a:pt x="257520" y="735925"/>
                  <a:pt x="242021" y="738667"/>
                  <a:pt x="235279" y="729228"/>
                </a:cubicBezTo>
                <a:cubicBezTo>
                  <a:pt x="221796" y="710352"/>
                  <a:pt x="220608" y="685215"/>
                  <a:pt x="213272" y="663208"/>
                </a:cubicBezTo>
                <a:cubicBezTo>
                  <a:pt x="104515" y="554450"/>
                  <a:pt x="184941" y="643509"/>
                  <a:pt x="103238" y="531167"/>
                </a:cubicBezTo>
                <a:cubicBezTo>
                  <a:pt x="89424" y="512173"/>
                  <a:pt x="69728" y="497156"/>
                  <a:pt x="59225" y="476150"/>
                </a:cubicBezTo>
                <a:cubicBezTo>
                  <a:pt x="51146" y="459993"/>
                  <a:pt x="29101" y="370083"/>
                  <a:pt x="26214" y="344109"/>
                </a:cubicBezTo>
                <a:cubicBezTo>
                  <a:pt x="-872" y="100336"/>
                  <a:pt x="-10902" y="177577"/>
                  <a:pt x="15211" y="47016"/>
                </a:cubicBezTo>
                <a:cubicBezTo>
                  <a:pt x="15907" y="46089"/>
                  <a:pt x="28747" y="29392"/>
                  <a:pt x="41870" y="11648"/>
                </a:cubicBezTo>
                <a:lnTo>
                  <a:pt x="50261" y="0"/>
                </a:lnTo>
                <a:close/>
              </a:path>
            </a:pathLst>
          </a:custGeom>
        </p:spPr>
      </p:pic>
      <p:pic>
        <p:nvPicPr>
          <p:cNvPr id="39" name="图片 38"/>
          <p:cNvPicPr>
            <a:picLocks noChangeAspect="1"/>
          </p:cNvPicPr>
          <p:nvPr/>
        </p:nvPicPr>
        <p:blipFill rotWithShape="1">
          <a:blip r:embed="rId3" cstate="print">
            <a:extLst>
              <a:ext uri="{28A0092B-C50C-407E-A947-70E740481C1C}">
                <a14:useLocalDpi xmlns:a14="http://schemas.microsoft.com/office/drawing/2010/main" val="0"/>
              </a:ext>
            </a:extLst>
          </a:blip>
          <a:srcRect l="54144" t="69118" r="21656"/>
          <a:stretch>
            <a:fillRect/>
          </a:stretch>
        </p:blipFill>
        <p:spPr>
          <a:xfrm flipH="1" flipV="1">
            <a:off x="-2" y="5858940"/>
            <a:ext cx="1391934" cy="999060"/>
          </a:xfrm>
          <a:custGeom>
            <a:avLst/>
            <a:gdLst>
              <a:gd name="connsiteX0" fmla="*/ 1391934 w 1391934"/>
              <a:gd name="connsiteY0" fmla="*/ 999060 h 999060"/>
              <a:gd name="connsiteX1" fmla="*/ 0 w 1391934"/>
              <a:gd name="connsiteY1" fmla="*/ 999060 h 999060"/>
              <a:gd name="connsiteX2" fmla="*/ 0 w 1391934"/>
              <a:gd name="connsiteY2" fmla="*/ 0 h 999060"/>
              <a:gd name="connsiteX3" fmla="*/ 1391934 w 1391934"/>
              <a:gd name="connsiteY3" fmla="*/ 0 h 999060"/>
              <a:gd name="connsiteX4" fmla="*/ 1391934 w 1391934"/>
              <a:gd name="connsiteY4" fmla="*/ 999060 h 9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934" h="999060">
                <a:moveTo>
                  <a:pt x="1391934" y="999060"/>
                </a:moveTo>
                <a:lnTo>
                  <a:pt x="0" y="999060"/>
                </a:lnTo>
                <a:lnTo>
                  <a:pt x="0" y="0"/>
                </a:lnTo>
                <a:lnTo>
                  <a:pt x="1391934" y="0"/>
                </a:lnTo>
                <a:lnTo>
                  <a:pt x="1391934" y="999060"/>
                </a:lnTo>
                <a:close/>
              </a:path>
            </a:pathLst>
          </a:custGeom>
        </p:spPr>
      </p:pic>
      <p:pic>
        <p:nvPicPr>
          <p:cNvPr id="36" name="图片 35"/>
          <p:cNvPicPr>
            <a:picLocks noChangeAspect="1"/>
          </p:cNvPicPr>
          <p:nvPr/>
        </p:nvPicPr>
        <p:blipFill rotWithShape="1">
          <a:blip r:embed="rId4" cstate="print">
            <a:extLst>
              <a:ext uri="{28A0092B-C50C-407E-A947-70E740481C1C}">
                <a14:useLocalDpi xmlns:a14="http://schemas.microsoft.com/office/drawing/2010/main" val="0"/>
              </a:ext>
            </a:extLst>
          </a:blip>
          <a:srcRect l="22517" b="76540"/>
          <a:stretch>
            <a:fillRect/>
          </a:stretch>
        </p:blipFill>
        <p:spPr>
          <a:xfrm flipV="1">
            <a:off x="4371999" y="5526331"/>
            <a:ext cx="7820001" cy="1331669"/>
          </a:xfrm>
          <a:prstGeom prst="rect">
            <a:avLst/>
          </a:prstGeom>
        </p:spPr>
      </p:pic>
      <p:sp>
        <p:nvSpPr>
          <p:cNvPr id="2" name="文本框 1">
            <a:extLst>
              <a:ext uri="{FF2B5EF4-FFF2-40B4-BE49-F238E27FC236}">
                <a16:creationId xmlns:a16="http://schemas.microsoft.com/office/drawing/2014/main" id="{93935F02-8FB5-5946-C4A2-E2CF18F126AE}"/>
              </a:ext>
            </a:extLst>
          </p:cNvPr>
          <p:cNvSpPr txBox="1"/>
          <p:nvPr/>
        </p:nvSpPr>
        <p:spPr>
          <a:xfrm>
            <a:off x="3930904" y="3043686"/>
            <a:ext cx="4330193" cy="923330"/>
          </a:xfrm>
          <a:prstGeom prst="rect">
            <a:avLst/>
          </a:prstGeom>
          <a:noFill/>
        </p:spPr>
        <p:txBody>
          <a:bodyPr vert="horz" wrap="square" rtlCol="0">
            <a:spAutoFit/>
          </a:bodyPr>
          <a:lstStyle/>
          <a:p>
            <a:pPr algn="ctr"/>
            <a:r>
              <a:rPr lang="zh-CN" altLang="en-US" sz="5400" dirty="0">
                <a:solidFill>
                  <a:schemeClr val="accent2"/>
                </a:solidFill>
                <a:latin typeface="汉仪雅酷黑-65J" panose="00020600040101010101" charset="-122"/>
                <a:ea typeface="汉仪雅酷黑-65J" panose="00020600040101010101" charset="-122"/>
              </a:rPr>
              <a:t>开发</a:t>
            </a:r>
          </a:p>
        </p:txBody>
      </p:sp>
      <p:sp>
        <p:nvSpPr>
          <p:cNvPr id="3" name="矩形: 圆角 2">
            <a:extLst>
              <a:ext uri="{FF2B5EF4-FFF2-40B4-BE49-F238E27FC236}">
                <a16:creationId xmlns:a16="http://schemas.microsoft.com/office/drawing/2014/main" id="{C642B76B-BD8A-B9A6-98A5-4039CF36A59B}"/>
              </a:ext>
            </a:extLst>
          </p:cNvPr>
          <p:cNvSpPr/>
          <p:nvPr/>
        </p:nvSpPr>
        <p:spPr>
          <a:xfrm>
            <a:off x="5084194" y="2232005"/>
            <a:ext cx="2023612" cy="574926"/>
          </a:xfrm>
          <a:prstGeom prst="roundRect">
            <a:avLst>
              <a:gd name="adj" fmla="val 202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ea"/>
                <a:ea typeface="+mj-ea"/>
              </a:rPr>
              <a:t>Part 04</a:t>
            </a:r>
            <a:endParaRPr lang="zh-CN" altLang="en-US" sz="3600" dirty="0">
              <a:latin typeface="+mj-ea"/>
              <a:ea typeface="+mj-ea"/>
            </a:endParaRPr>
          </a:p>
        </p:txBody>
      </p:sp>
      <p:sp>
        <p:nvSpPr>
          <p:cNvPr id="4" name="矩形 3">
            <a:extLst>
              <a:ext uri="{FF2B5EF4-FFF2-40B4-BE49-F238E27FC236}">
                <a16:creationId xmlns:a16="http://schemas.microsoft.com/office/drawing/2014/main" id="{A28D01EB-A4DD-EFB2-1916-BA7A5EABE49E}"/>
              </a:ext>
            </a:extLst>
          </p:cNvPr>
          <p:cNvSpPr/>
          <p:nvPr/>
        </p:nvSpPr>
        <p:spPr>
          <a:xfrm>
            <a:off x="4048464" y="3953133"/>
            <a:ext cx="4095070" cy="625236"/>
          </a:xfrm>
          <a:prstGeom prst="rect">
            <a:avLst/>
          </a:prstGeom>
        </p:spPr>
        <p:txBody>
          <a:bodyPr vert="horz" wrap="square">
            <a:spAutoFit/>
          </a:bodyPr>
          <a:lstStyle/>
          <a:p>
            <a:pPr algn="ctr">
              <a:lnSpc>
                <a:spcPct val="200000"/>
              </a:lnSpc>
            </a:pPr>
            <a:r>
              <a:rPr lang="en-US" altLang="zh-CN" sz="2000" dirty="0">
                <a:solidFill>
                  <a:schemeClr val="accent1"/>
                </a:solidFill>
                <a:latin typeface="汉仪雅酷黑-65J" panose="00020600040101010101" charset="-122"/>
                <a:ea typeface="汉仪雅酷黑-65J" panose="00020600040101010101" charset="-122"/>
              </a:rPr>
              <a:t>development</a:t>
            </a:r>
            <a:endParaRPr lang="zh-CN" altLang="en-US" sz="2000" dirty="0">
              <a:solidFill>
                <a:schemeClr val="accent1"/>
              </a:solidFill>
              <a:latin typeface="汉仪雅酷黑-65J" panose="00020600040101010101" charset="-122"/>
              <a:ea typeface="汉仪雅酷黑-65J" panose="00020600040101010101" charset="-122"/>
            </a:endParaRPr>
          </a:p>
        </p:txBody>
      </p:sp>
      <p:pic>
        <p:nvPicPr>
          <p:cNvPr id="7" name="Picture 2" descr="京博控股集团">
            <a:extLst>
              <a:ext uri="{FF2B5EF4-FFF2-40B4-BE49-F238E27FC236}">
                <a16:creationId xmlns:a16="http://schemas.microsoft.com/office/drawing/2014/main" id="{60CC543B-DCE2-DFBE-36D8-55FD2B94566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5144" y="0"/>
            <a:ext cx="1331089" cy="1331089"/>
          </a:xfrm>
          <a:prstGeom prst="ellipse">
            <a:avLst/>
          </a:prstGeom>
          <a:ln w="190500" cap="rnd">
            <a:noFill/>
            <a:prstDash val="solid"/>
          </a:ln>
          <a:effectLst>
            <a:outerShdw blurRad="127000" sx="1000" sy="1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3" name="文本框 2"/>
          <p:cNvSpPr txBox="1"/>
          <p:nvPr/>
        </p:nvSpPr>
        <p:spPr>
          <a:xfrm>
            <a:off x="1404958" y="494828"/>
            <a:ext cx="2953102" cy="646331"/>
          </a:xfrm>
          <a:prstGeom prst="rect">
            <a:avLst/>
          </a:prstGeom>
          <a:noFill/>
        </p:spPr>
        <p:txBody>
          <a:bodyPr vert="horz" wrap="square" rtlCol="0">
            <a:spAutoFit/>
          </a:bodyPr>
          <a:lstStyle/>
          <a:p>
            <a:r>
              <a:rPr lang="zh-CN" altLang="en-US" sz="3600" dirty="0">
                <a:solidFill>
                  <a:schemeClr val="accent1"/>
                </a:solidFill>
                <a:latin typeface="+mj-ea"/>
                <a:ea typeface="+mj-ea"/>
              </a:rPr>
              <a:t>开发</a:t>
            </a:r>
          </a:p>
        </p:txBody>
      </p:sp>
      <p:sp>
        <p:nvSpPr>
          <p:cNvPr id="4" name="文本框 3"/>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04</a:t>
            </a:r>
            <a:endParaRPr lang="zh-CN" altLang="en-US" sz="3600" dirty="0">
              <a:solidFill>
                <a:schemeClr val="bg1"/>
              </a:solidFill>
              <a:latin typeface="+mj-ea"/>
              <a:ea typeface="+mj-ea"/>
            </a:endParaRPr>
          </a:p>
        </p:txBody>
      </p:sp>
      <p:sp>
        <p:nvSpPr>
          <p:cNvPr id="8" name="TextBox"/>
          <p:cNvSpPr txBox="1"/>
          <p:nvPr/>
        </p:nvSpPr>
        <p:spPr>
          <a:xfrm>
            <a:off x="3932629" y="2967491"/>
            <a:ext cx="1025923" cy="325987"/>
          </a:xfrm>
          <a:prstGeom prst="rect">
            <a:avLst/>
          </a:prstGeom>
          <a:noFill/>
        </p:spPr>
        <p:txBody>
          <a:bodyPr wrap="none" lIns="0" tIns="0" rIns="0" bIns="0" rtlCol="0">
            <a:spAutoFit/>
          </a:bodyPr>
          <a:lstStyle>
            <a:defPPr>
              <a:defRPr lang="en-US"/>
            </a:defPPr>
            <a:lvl1pPr algn="ctr">
              <a:lnSpc>
                <a:spcPct val="150000"/>
              </a:lnSpc>
              <a:defRPr sz="1400" b="1">
                <a:solidFill>
                  <a:schemeClr val="tx1">
                    <a:lumMod val="65000"/>
                    <a:lumOff val="35000"/>
                  </a:schemeClr>
                </a:solidFill>
              </a:defRPr>
            </a:lvl1pPr>
          </a:lstStyle>
          <a:p>
            <a:r>
              <a:rPr lang="zh-CN" altLang="en-US" sz="1600" b="0" dirty="0">
                <a:solidFill>
                  <a:schemeClr val="bg1"/>
                </a:solidFill>
                <a:latin typeface="+mn-ea"/>
              </a:rPr>
              <a:t>目标关键词</a:t>
            </a:r>
          </a:p>
        </p:txBody>
      </p:sp>
      <p:sp>
        <p:nvSpPr>
          <p:cNvPr id="2" name="文本框 1">
            <a:extLst>
              <a:ext uri="{FF2B5EF4-FFF2-40B4-BE49-F238E27FC236}">
                <a16:creationId xmlns:a16="http://schemas.microsoft.com/office/drawing/2014/main" id="{7FAF2D8B-85BC-EF60-7A1E-8042AFC9663C}"/>
              </a:ext>
            </a:extLst>
          </p:cNvPr>
          <p:cNvSpPr txBox="1"/>
          <p:nvPr/>
        </p:nvSpPr>
        <p:spPr>
          <a:xfrm>
            <a:off x="734613" y="1976322"/>
            <a:ext cx="4894074" cy="2862322"/>
          </a:xfrm>
          <a:prstGeom prst="rect">
            <a:avLst/>
          </a:prstGeom>
          <a:noFill/>
        </p:spPr>
        <p:txBody>
          <a:bodyPr wrap="square">
            <a:spAutoFit/>
          </a:bodyPr>
          <a:lstStyle/>
          <a:p>
            <a:endParaRPr lang="en-US" altLang="zh-CN" dirty="0">
              <a:solidFill>
                <a:schemeClr val="accent2">
                  <a:lumMod val="75000"/>
                </a:schemeClr>
              </a:solidFill>
              <a:latin typeface="微软雅黑" panose="020B0503020204020204" pitchFamily="34" charset="-122"/>
              <a:ea typeface="微软雅黑" panose="020B0503020204020204" pitchFamily="34" charset="-122"/>
            </a:endParaRPr>
          </a:p>
          <a:p>
            <a:pPr marL="342900" indent="-342900">
              <a:buFont typeface="+mj-ea"/>
              <a:buAutoNum type="circleNumDbPlain"/>
            </a:pPr>
            <a:r>
              <a:rPr lang="zh-CN" altLang="en-US" dirty="0">
                <a:latin typeface="楷体" panose="02010609060101010101" pitchFamily="49" charset="-122"/>
                <a:ea typeface="楷体" panose="02010609060101010101" pitchFamily="49" charset="-122"/>
              </a:rPr>
              <a:t>后端：</a:t>
            </a:r>
            <a:r>
              <a:rPr lang="en-US" altLang="zh-CN" dirty="0">
                <a:solidFill>
                  <a:srgbClr val="FF0000"/>
                </a:solidFill>
                <a:latin typeface="楷体" panose="02010609060101010101" pitchFamily="49" charset="-122"/>
                <a:ea typeface="楷体" panose="02010609060101010101" pitchFamily="49" charset="-122"/>
              </a:rPr>
              <a:t>Springboot</a:t>
            </a:r>
            <a:r>
              <a:rPr lang="zh-CN" altLang="en-US" dirty="0">
                <a:latin typeface="楷体" panose="02010609060101010101" pitchFamily="49" charset="-122"/>
                <a:ea typeface="楷体" panose="02010609060101010101" pitchFamily="49" charset="-122"/>
              </a:rPr>
              <a:t>对接</a:t>
            </a:r>
            <a:r>
              <a:rPr lang="en-US" altLang="zh-CN" dirty="0">
                <a:latin typeface="楷体" panose="02010609060101010101" pitchFamily="49" charset="-122"/>
                <a:ea typeface="楷体" panose="02010609060101010101" pitchFamily="49" charset="-122"/>
              </a:rPr>
              <a:t>MySQL</a:t>
            </a:r>
            <a:r>
              <a:rPr lang="zh-CN" altLang="en-US" dirty="0">
                <a:latin typeface="楷体" panose="02010609060101010101" pitchFamily="49" charset="-122"/>
                <a:ea typeface="楷体" panose="02010609060101010101" pitchFamily="49" charset="-122"/>
              </a:rPr>
              <a:t>数据库，实现登录注册及数据访问；</a:t>
            </a:r>
            <a:r>
              <a:rPr lang="en-US" altLang="zh-CN" dirty="0">
                <a:solidFill>
                  <a:srgbClr val="FF0000"/>
                </a:solidFill>
                <a:latin typeface="楷体" panose="02010609060101010101" pitchFamily="49" charset="-122"/>
                <a:ea typeface="楷体" panose="02010609060101010101" pitchFamily="49" charset="-122"/>
              </a:rPr>
              <a:t>Flask</a:t>
            </a:r>
            <a:r>
              <a:rPr lang="zh-CN" altLang="en-US" dirty="0">
                <a:latin typeface="楷体" panose="02010609060101010101" pitchFamily="49" charset="-122"/>
                <a:ea typeface="楷体" panose="02010609060101010101" pitchFamily="49" charset="-122"/>
              </a:rPr>
              <a:t>提供算法接口，生成洪水敏感性图。</a:t>
            </a:r>
            <a:endParaRPr lang="en-US" altLang="zh-CN" dirty="0">
              <a:latin typeface="楷体" panose="02010609060101010101" pitchFamily="49" charset="-122"/>
              <a:ea typeface="楷体" panose="02010609060101010101" pitchFamily="49" charset="-122"/>
            </a:endParaRPr>
          </a:p>
          <a:p>
            <a:pPr marL="342900" indent="-342900">
              <a:buFont typeface="+mj-ea"/>
              <a:buAutoNum type="circleNumDbPlain"/>
            </a:pPr>
            <a:endParaRPr lang="en-US" altLang="zh-CN" dirty="0">
              <a:latin typeface="楷体" panose="02010609060101010101" pitchFamily="49" charset="-122"/>
              <a:ea typeface="楷体" panose="02010609060101010101" pitchFamily="49" charset="-122"/>
            </a:endParaRPr>
          </a:p>
          <a:p>
            <a:pPr marL="342900" indent="-342900">
              <a:buFont typeface="+mj-ea"/>
              <a:buAutoNum type="circleNumDbPlain"/>
            </a:pPr>
            <a:r>
              <a:rPr lang="zh-CN" altLang="en-US" dirty="0">
                <a:latin typeface="楷体" panose="02010609060101010101" pitchFamily="49" charset="-122"/>
                <a:ea typeface="楷体" panose="02010609060101010101" pitchFamily="49" charset="-122"/>
              </a:rPr>
              <a:t>前端：</a:t>
            </a:r>
            <a:r>
              <a:rPr lang="en-US" altLang="zh-CN" dirty="0">
                <a:latin typeface="楷体" panose="02010609060101010101" pitchFamily="49" charset="-122"/>
                <a:ea typeface="楷体" panose="02010609060101010101" pitchFamily="49" charset="-122"/>
              </a:rPr>
              <a:t>Vue3</a:t>
            </a:r>
            <a:r>
              <a:rPr lang="zh-CN" altLang="en-US" dirty="0">
                <a:latin typeface="楷体" panose="02010609060101010101" pitchFamily="49" charset="-122"/>
                <a:ea typeface="楷体" panose="02010609060101010101" pitchFamily="49" charset="-122"/>
              </a:rPr>
              <a:t>进行页面搭建，</a:t>
            </a:r>
            <a:r>
              <a:rPr lang="en-US" altLang="zh-CN" dirty="0">
                <a:latin typeface="楷体" panose="02010609060101010101" pitchFamily="49" charset="-122"/>
                <a:ea typeface="楷体" panose="02010609060101010101" pitchFamily="49" charset="-122"/>
              </a:rPr>
              <a:t>Element-plus</a:t>
            </a:r>
            <a:r>
              <a:rPr lang="zh-CN" altLang="en-US" dirty="0">
                <a:latin typeface="楷体" panose="02010609060101010101" pitchFamily="49" charset="-122"/>
                <a:ea typeface="楷体" panose="02010609060101010101" pitchFamily="49" charset="-122"/>
              </a:rPr>
              <a:t>实现页面优化。</a:t>
            </a:r>
            <a:endParaRPr lang="en-US" altLang="zh-CN" dirty="0">
              <a:latin typeface="楷体" panose="02010609060101010101" pitchFamily="49" charset="-122"/>
              <a:ea typeface="楷体" panose="02010609060101010101" pitchFamily="49" charset="-122"/>
            </a:endParaRPr>
          </a:p>
          <a:p>
            <a:pPr marL="342900" indent="-342900">
              <a:buFont typeface="+mj-ea"/>
              <a:buAutoNum type="circleNumDbPlain"/>
            </a:pPr>
            <a:endParaRPr lang="en-US" altLang="zh-CN" dirty="0">
              <a:latin typeface="楷体" panose="02010609060101010101" pitchFamily="49" charset="-122"/>
              <a:ea typeface="楷体" panose="02010609060101010101" pitchFamily="49" charset="-122"/>
            </a:endParaRPr>
          </a:p>
          <a:p>
            <a:pPr marL="342900" indent="-342900">
              <a:buFont typeface="+mj-ea"/>
              <a:buAutoNum type="circleNumDbPlain"/>
            </a:pPr>
            <a:r>
              <a:rPr lang="zh-CN" altLang="en-US" dirty="0">
                <a:latin typeface="楷体" panose="02010609060101010101" pitchFamily="49" charset="-122"/>
                <a:ea typeface="楷体" panose="02010609060101010101" pitchFamily="49" charset="-122"/>
              </a:rPr>
              <a:t>部署：阿里云服务器部署</a:t>
            </a:r>
            <a:r>
              <a:rPr lang="en-US" altLang="zh-CN" dirty="0">
                <a:latin typeface="楷体" panose="02010609060101010101" pitchFamily="49" charset="-122"/>
                <a:ea typeface="楷体" panose="02010609060101010101" pitchFamily="49" charset="-122"/>
              </a:rPr>
              <a:t>MySQL</a:t>
            </a:r>
            <a:r>
              <a:rPr lang="zh-CN" altLang="en-US" dirty="0">
                <a:latin typeface="楷体" panose="02010609060101010101" pitchFamily="49" charset="-122"/>
                <a:ea typeface="楷体" panose="02010609060101010101" pitchFamily="49" charset="-122"/>
              </a:rPr>
              <a:t>数据库和项目后端。</a:t>
            </a:r>
            <a:endParaRPr lang="en-US" altLang="zh-CN"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DA47D65C-12EB-0140-8373-317F242ED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335" y="0"/>
            <a:ext cx="5224741" cy="6858000"/>
          </a:xfrm>
          <a:prstGeom prst="rect">
            <a:avLst/>
          </a:prstGeom>
        </p:spPr>
      </p:pic>
      <p:sp>
        <p:nvSpPr>
          <p:cNvPr id="6" name="矩形 5">
            <a:extLst>
              <a:ext uri="{FF2B5EF4-FFF2-40B4-BE49-F238E27FC236}">
                <a16:creationId xmlns:a16="http://schemas.microsoft.com/office/drawing/2014/main" id="{1805F5A4-3C8D-E717-7769-46418B10EC7F}"/>
              </a:ext>
            </a:extLst>
          </p:cNvPr>
          <p:cNvSpPr/>
          <p:nvPr/>
        </p:nvSpPr>
        <p:spPr>
          <a:xfrm>
            <a:off x="424640" y="1403211"/>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75287">
              <a:srgbClr val="BBC2D6"/>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r="35321" b="74000"/>
          <a:stretch>
            <a:fillRect/>
          </a:stretch>
        </p:blipFill>
        <p:spPr>
          <a:xfrm>
            <a:off x="0" y="0"/>
            <a:ext cx="7174523" cy="1622066"/>
          </a:xfrm>
          <a:custGeom>
            <a:avLst/>
            <a:gdLst>
              <a:gd name="connsiteX0" fmla="*/ 0 w 7010400"/>
              <a:gd name="connsiteY0" fmla="*/ 0 h 1584960"/>
              <a:gd name="connsiteX1" fmla="*/ 7010400 w 7010400"/>
              <a:gd name="connsiteY1" fmla="*/ 0 h 1584960"/>
              <a:gd name="connsiteX2" fmla="*/ 7010400 w 7010400"/>
              <a:gd name="connsiteY2" fmla="*/ 1584960 h 1584960"/>
              <a:gd name="connsiteX3" fmla="*/ 0 w 7010400"/>
              <a:gd name="connsiteY3" fmla="*/ 1584960 h 1584960"/>
              <a:gd name="connsiteX4" fmla="*/ 0 w 7010400"/>
              <a:gd name="connsiteY4" fmla="*/ 0 h 15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0" h="1584960">
                <a:moveTo>
                  <a:pt x="0" y="0"/>
                </a:moveTo>
                <a:lnTo>
                  <a:pt x="7010400" y="0"/>
                </a:lnTo>
                <a:lnTo>
                  <a:pt x="7010400" y="1584960"/>
                </a:lnTo>
                <a:lnTo>
                  <a:pt x="0" y="1584960"/>
                </a:lnTo>
                <a:lnTo>
                  <a:pt x="0" y="0"/>
                </a:lnTo>
                <a:close/>
              </a:path>
            </a:pathLst>
          </a:custGeom>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34722" t="34121" r="54142" b="51494"/>
          <a:stretch>
            <a:fillRect/>
          </a:stretch>
        </p:blipFill>
        <p:spPr>
          <a:xfrm>
            <a:off x="10884808" y="1"/>
            <a:ext cx="1307193" cy="949693"/>
          </a:xfrm>
          <a:custGeom>
            <a:avLst/>
            <a:gdLst>
              <a:gd name="connsiteX0" fmla="*/ 50261 w 1307193"/>
              <a:gd name="connsiteY0" fmla="*/ 0 h 949693"/>
              <a:gd name="connsiteX1" fmla="*/ 1307193 w 1307193"/>
              <a:gd name="connsiteY1" fmla="*/ 0 h 949693"/>
              <a:gd name="connsiteX2" fmla="*/ 1307193 w 1307193"/>
              <a:gd name="connsiteY2" fmla="*/ 852599 h 949693"/>
              <a:gd name="connsiteX3" fmla="*/ 1273260 w 1307193"/>
              <a:gd name="connsiteY3" fmla="*/ 863397 h 949693"/>
              <a:gd name="connsiteX4" fmla="*/ 1170570 w 1307193"/>
              <a:gd name="connsiteY4" fmla="*/ 894280 h 949693"/>
              <a:gd name="connsiteX5" fmla="*/ 1137559 w 1307193"/>
              <a:gd name="connsiteY5" fmla="*/ 916286 h 949693"/>
              <a:gd name="connsiteX6" fmla="*/ 917491 w 1307193"/>
              <a:gd name="connsiteY6" fmla="*/ 949297 h 949693"/>
              <a:gd name="connsiteX7" fmla="*/ 752440 w 1307193"/>
              <a:gd name="connsiteY7" fmla="*/ 916286 h 949693"/>
              <a:gd name="connsiteX8" fmla="*/ 543375 w 1307193"/>
              <a:gd name="connsiteY8" fmla="*/ 905283 h 949693"/>
              <a:gd name="connsiteX9" fmla="*/ 488358 w 1307193"/>
              <a:gd name="connsiteY9" fmla="*/ 883276 h 949693"/>
              <a:gd name="connsiteX10" fmla="*/ 345313 w 1307193"/>
              <a:gd name="connsiteY10" fmla="*/ 773242 h 949693"/>
              <a:gd name="connsiteX11" fmla="*/ 268290 w 1307193"/>
              <a:gd name="connsiteY11" fmla="*/ 740232 h 949693"/>
              <a:gd name="connsiteX12" fmla="*/ 235279 w 1307193"/>
              <a:gd name="connsiteY12" fmla="*/ 729228 h 949693"/>
              <a:gd name="connsiteX13" fmla="*/ 213272 w 1307193"/>
              <a:gd name="connsiteY13" fmla="*/ 663208 h 949693"/>
              <a:gd name="connsiteX14" fmla="*/ 103238 w 1307193"/>
              <a:gd name="connsiteY14" fmla="*/ 531167 h 949693"/>
              <a:gd name="connsiteX15" fmla="*/ 59225 w 1307193"/>
              <a:gd name="connsiteY15" fmla="*/ 476150 h 949693"/>
              <a:gd name="connsiteX16" fmla="*/ 26214 w 1307193"/>
              <a:gd name="connsiteY16" fmla="*/ 344109 h 949693"/>
              <a:gd name="connsiteX17" fmla="*/ 15211 w 1307193"/>
              <a:gd name="connsiteY17" fmla="*/ 47016 h 949693"/>
              <a:gd name="connsiteX18" fmla="*/ 41870 w 1307193"/>
              <a:gd name="connsiteY18" fmla="*/ 11648 h 949693"/>
              <a:gd name="connsiteX19" fmla="*/ 50261 w 1307193"/>
              <a:gd name="connsiteY19" fmla="*/ 0 h 94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7193" h="949693">
                <a:moveTo>
                  <a:pt x="50261" y="0"/>
                </a:moveTo>
                <a:lnTo>
                  <a:pt x="1307193" y="0"/>
                </a:lnTo>
                <a:lnTo>
                  <a:pt x="1307193" y="852599"/>
                </a:lnTo>
                <a:lnTo>
                  <a:pt x="1273260" y="863397"/>
                </a:lnTo>
                <a:cubicBezTo>
                  <a:pt x="1240810" y="871576"/>
                  <a:pt x="1208975" y="877211"/>
                  <a:pt x="1170570" y="894280"/>
                </a:cubicBezTo>
                <a:cubicBezTo>
                  <a:pt x="1158485" y="899650"/>
                  <a:pt x="1148563" y="908951"/>
                  <a:pt x="1137559" y="916286"/>
                </a:cubicBezTo>
                <a:cubicBezTo>
                  <a:pt x="1064204" y="927290"/>
                  <a:pt x="991479" y="944012"/>
                  <a:pt x="917491" y="949297"/>
                </a:cubicBezTo>
                <a:cubicBezTo>
                  <a:pt x="865956" y="952978"/>
                  <a:pt x="801020" y="930166"/>
                  <a:pt x="752440" y="916286"/>
                </a:cubicBezTo>
                <a:cubicBezTo>
                  <a:pt x="682751" y="912618"/>
                  <a:pt x="612621" y="913938"/>
                  <a:pt x="543375" y="905283"/>
                </a:cubicBezTo>
                <a:cubicBezTo>
                  <a:pt x="523776" y="902833"/>
                  <a:pt x="506697" y="890611"/>
                  <a:pt x="488358" y="883276"/>
                </a:cubicBezTo>
                <a:cubicBezTo>
                  <a:pt x="422675" y="857003"/>
                  <a:pt x="402011" y="801591"/>
                  <a:pt x="345313" y="773242"/>
                </a:cubicBezTo>
                <a:cubicBezTo>
                  <a:pt x="320329" y="760749"/>
                  <a:pt x="294224" y="750606"/>
                  <a:pt x="268290" y="740232"/>
                </a:cubicBezTo>
                <a:cubicBezTo>
                  <a:pt x="257520" y="735925"/>
                  <a:pt x="242021" y="738667"/>
                  <a:pt x="235279" y="729228"/>
                </a:cubicBezTo>
                <a:cubicBezTo>
                  <a:pt x="221796" y="710352"/>
                  <a:pt x="220608" y="685215"/>
                  <a:pt x="213272" y="663208"/>
                </a:cubicBezTo>
                <a:cubicBezTo>
                  <a:pt x="104515" y="554450"/>
                  <a:pt x="184941" y="643509"/>
                  <a:pt x="103238" y="531167"/>
                </a:cubicBezTo>
                <a:cubicBezTo>
                  <a:pt x="89424" y="512173"/>
                  <a:pt x="69728" y="497156"/>
                  <a:pt x="59225" y="476150"/>
                </a:cubicBezTo>
                <a:cubicBezTo>
                  <a:pt x="51146" y="459993"/>
                  <a:pt x="29101" y="370083"/>
                  <a:pt x="26214" y="344109"/>
                </a:cubicBezTo>
                <a:cubicBezTo>
                  <a:pt x="-872" y="100336"/>
                  <a:pt x="-10902" y="177577"/>
                  <a:pt x="15211" y="47016"/>
                </a:cubicBezTo>
                <a:cubicBezTo>
                  <a:pt x="15907" y="46089"/>
                  <a:pt x="28747" y="29392"/>
                  <a:pt x="41870" y="11648"/>
                </a:cubicBezTo>
                <a:lnTo>
                  <a:pt x="50261" y="0"/>
                </a:lnTo>
                <a:close/>
              </a:path>
            </a:pathLst>
          </a:custGeom>
        </p:spPr>
      </p:pic>
      <p:pic>
        <p:nvPicPr>
          <p:cNvPr id="39" name="图片 38"/>
          <p:cNvPicPr>
            <a:picLocks noChangeAspect="1"/>
          </p:cNvPicPr>
          <p:nvPr/>
        </p:nvPicPr>
        <p:blipFill rotWithShape="1">
          <a:blip r:embed="rId3" cstate="print">
            <a:extLst>
              <a:ext uri="{28A0092B-C50C-407E-A947-70E740481C1C}">
                <a14:useLocalDpi xmlns:a14="http://schemas.microsoft.com/office/drawing/2010/main" val="0"/>
              </a:ext>
            </a:extLst>
          </a:blip>
          <a:srcRect l="54144" t="69118" r="21656"/>
          <a:stretch>
            <a:fillRect/>
          </a:stretch>
        </p:blipFill>
        <p:spPr>
          <a:xfrm flipH="1" flipV="1">
            <a:off x="-2" y="5858940"/>
            <a:ext cx="1391934" cy="999060"/>
          </a:xfrm>
          <a:custGeom>
            <a:avLst/>
            <a:gdLst>
              <a:gd name="connsiteX0" fmla="*/ 1391934 w 1391934"/>
              <a:gd name="connsiteY0" fmla="*/ 999060 h 999060"/>
              <a:gd name="connsiteX1" fmla="*/ 0 w 1391934"/>
              <a:gd name="connsiteY1" fmla="*/ 999060 h 999060"/>
              <a:gd name="connsiteX2" fmla="*/ 0 w 1391934"/>
              <a:gd name="connsiteY2" fmla="*/ 0 h 999060"/>
              <a:gd name="connsiteX3" fmla="*/ 1391934 w 1391934"/>
              <a:gd name="connsiteY3" fmla="*/ 0 h 999060"/>
              <a:gd name="connsiteX4" fmla="*/ 1391934 w 1391934"/>
              <a:gd name="connsiteY4" fmla="*/ 999060 h 9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934" h="999060">
                <a:moveTo>
                  <a:pt x="1391934" y="999060"/>
                </a:moveTo>
                <a:lnTo>
                  <a:pt x="0" y="999060"/>
                </a:lnTo>
                <a:lnTo>
                  <a:pt x="0" y="0"/>
                </a:lnTo>
                <a:lnTo>
                  <a:pt x="1391934" y="0"/>
                </a:lnTo>
                <a:lnTo>
                  <a:pt x="1391934" y="999060"/>
                </a:lnTo>
                <a:close/>
              </a:path>
            </a:pathLst>
          </a:custGeom>
        </p:spPr>
      </p:pic>
      <p:pic>
        <p:nvPicPr>
          <p:cNvPr id="36" name="图片 35"/>
          <p:cNvPicPr>
            <a:picLocks noChangeAspect="1"/>
          </p:cNvPicPr>
          <p:nvPr/>
        </p:nvPicPr>
        <p:blipFill rotWithShape="1">
          <a:blip r:embed="rId4" cstate="print">
            <a:extLst>
              <a:ext uri="{28A0092B-C50C-407E-A947-70E740481C1C}">
                <a14:useLocalDpi xmlns:a14="http://schemas.microsoft.com/office/drawing/2010/main" val="0"/>
              </a:ext>
            </a:extLst>
          </a:blip>
          <a:srcRect l="22517" b="76540"/>
          <a:stretch>
            <a:fillRect/>
          </a:stretch>
        </p:blipFill>
        <p:spPr>
          <a:xfrm flipV="1">
            <a:off x="4371999" y="5526331"/>
            <a:ext cx="7820001" cy="1331669"/>
          </a:xfrm>
          <a:prstGeom prst="rect">
            <a:avLst/>
          </a:prstGeom>
        </p:spPr>
      </p:pic>
      <p:grpSp>
        <p:nvGrpSpPr>
          <p:cNvPr id="9" name="组合 8"/>
          <p:cNvGrpSpPr/>
          <p:nvPr/>
        </p:nvGrpSpPr>
        <p:grpSpPr>
          <a:xfrm>
            <a:off x="249269" y="1635268"/>
            <a:ext cx="11693461" cy="2732451"/>
            <a:chOff x="-1650649" y="1635268"/>
            <a:chExt cx="11693461" cy="2732451"/>
          </a:xfrm>
        </p:grpSpPr>
        <p:sp>
          <p:nvSpPr>
            <p:cNvPr id="10" name="文本框 9"/>
            <p:cNvSpPr txBox="1"/>
            <p:nvPr/>
          </p:nvSpPr>
          <p:spPr>
            <a:xfrm>
              <a:off x="-1650649" y="1635268"/>
              <a:ext cx="11693461" cy="584775"/>
            </a:xfrm>
            <a:prstGeom prst="rect">
              <a:avLst/>
            </a:prstGeom>
            <a:noFill/>
          </p:spPr>
          <p:txBody>
            <a:bodyPr vert="horz" wrap="square" rtlCol="0">
              <a:spAutoFit/>
            </a:bodyPr>
            <a:lstStyle/>
            <a:p>
              <a:pPr algn="ctr"/>
              <a:r>
                <a:rPr lang="en-US" altLang="zh-CN" sz="3200" dirty="0">
                  <a:solidFill>
                    <a:schemeClr val="accent1"/>
                  </a:solidFill>
                  <a:latin typeface="汉仪雅酷黑-65J" panose="00020600040101010101" charset="-122"/>
                  <a:ea typeface="汉仪雅酷黑-65J" panose="00020600040101010101" charset="-122"/>
                </a:rPr>
                <a:t>TONGJI UNIVERSITY</a:t>
              </a:r>
            </a:p>
          </p:txBody>
        </p:sp>
        <p:sp>
          <p:nvSpPr>
            <p:cNvPr id="12" name="文本框 11"/>
            <p:cNvSpPr txBox="1"/>
            <p:nvPr/>
          </p:nvSpPr>
          <p:spPr>
            <a:xfrm>
              <a:off x="604071" y="2551837"/>
              <a:ext cx="7184020" cy="1815882"/>
            </a:xfrm>
            <a:prstGeom prst="rect">
              <a:avLst/>
            </a:prstGeom>
            <a:noFill/>
          </p:spPr>
          <p:txBody>
            <a:bodyPr vert="horz" wrap="square" rtlCol="0">
              <a:spAutoFit/>
            </a:bodyPr>
            <a:lstStyle/>
            <a:p>
              <a:pPr algn="ctr"/>
              <a:r>
                <a:rPr lang="zh-CN" altLang="en-US" sz="6000" b="1" dirty="0">
                  <a:solidFill>
                    <a:srgbClr val="5E6D98"/>
                  </a:solidFill>
                  <a:latin typeface="+mj-ea"/>
                  <a:ea typeface="+mj-ea"/>
                </a:rPr>
                <a:t>谢谢</a:t>
              </a:r>
            </a:p>
            <a:p>
              <a:pPr algn="ctr"/>
              <a:r>
                <a:rPr lang="zh-CN" altLang="en-US" sz="5200" b="1" dirty="0">
                  <a:solidFill>
                    <a:srgbClr val="5E6D98"/>
                  </a:solidFill>
                  <a:latin typeface="+mj-ea"/>
                  <a:ea typeface="+mj-ea"/>
                </a:rPr>
                <a:t> </a:t>
              </a:r>
              <a:r>
                <a:rPr lang="zh-CN" altLang="en-US" sz="5200" dirty="0">
                  <a:solidFill>
                    <a:srgbClr val="5E6D98"/>
                  </a:solidFill>
                  <a:latin typeface="+mj-ea"/>
                  <a:ea typeface="+mj-ea"/>
                </a:rPr>
                <a:t>请各位老师指正</a:t>
              </a:r>
            </a:p>
          </p:txBody>
        </p:sp>
      </p:grpSp>
      <p:pic>
        <p:nvPicPr>
          <p:cNvPr id="4" name="Picture 2" descr="京博控股集团">
            <a:extLst>
              <a:ext uri="{FF2B5EF4-FFF2-40B4-BE49-F238E27FC236}">
                <a16:creationId xmlns:a16="http://schemas.microsoft.com/office/drawing/2014/main" id="{DB727095-4C2A-AD0F-7CF8-9555B37E614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5144" y="0"/>
            <a:ext cx="1331089" cy="1331089"/>
          </a:xfrm>
          <a:prstGeom prst="ellipse">
            <a:avLst/>
          </a:prstGeom>
          <a:ln w="190500" cap="rnd">
            <a:noFill/>
            <a:prstDash val="solid"/>
          </a:ln>
          <a:effectLst>
            <a:outerShdw blurRad="127000" sx="1000" sy="1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r="35321" b="74000"/>
          <a:stretch>
            <a:fillRect/>
          </a:stretch>
        </p:blipFill>
        <p:spPr>
          <a:xfrm>
            <a:off x="0" y="0"/>
            <a:ext cx="7174523" cy="1622066"/>
          </a:xfrm>
          <a:custGeom>
            <a:avLst/>
            <a:gdLst>
              <a:gd name="connsiteX0" fmla="*/ 0 w 7010400"/>
              <a:gd name="connsiteY0" fmla="*/ 0 h 1584960"/>
              <a:gd name="connsiteX1" fmla="*/ 7010400 w 7010400"/>
              <a:gd name="connsiteY1" fmla="*/ 0 h 1584960"/>
              <a:gd name="connsiteX2" fmla="*/ 7010400 w 7010400"/>
              <a:gd name="connsiteY2" fmla="*/ 1584960 h 1584960"/>
              <a:gd name="connsiteX3" fmla="*/ 0 w 7010400"/>
              <a:gd name="connsiteY3" fmla="*/ 1584960 h 1584960"/>
              <a:gd name="connsiteX4" fmla="*/ 0 w 7010400"/>
              <a:gd name="connsiteY4" fmla="*/ 0 h 15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0" h="1584960">
                <a:moveTo>
                  <a:pt x="0" y="0"/>
                </a:moveTo>
                <a:lnTo>
                  <a:pt x="7010400" y="0"/>
                </a:lnTo>
                <a:lnTo>
                  <a:pt x="7010400" y="1584960"/>
                </a:lnTo>
                <a:lnTo>
                  <a:pt x="0" y="1584960"/>
                </a:lnTo>
                <a:lnTo>
                  <a:pt x="0" y="0"/>
                </a:lnTo>
                <a:close/>
              </a:path>
            </a:pathLst>
          </a:custGeom>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34722" t="34121" r="54142" b="51494"/>
          <a:stretch>
            <a:fillRect/>
          </a:stretch>
        </p:blipFill>
        <p:spPr>
          <a:xfrm>
            <a:off x="10884808" y="1"/>
            <a:ext cx="1307193" cy="949693"/>
          </a:xfrm>
          <a:custGeom>
            <a:avLst/>
            <a:gdLst>
              <a:gd name="connsiteX0" fmla="*/ 50261 w 1307193"/>
              <a:gd name="connsiteY0" fmla="*/ 0 h 949693"/>
              <a:gd name="connsiteX1" fmla="*/ 1307193 w 1307193"/>
              <a:gd name="connsiteY1" fmla="*/ 0 h 949693"/>
              <a:gd name="connsiteX2" fmla="*/ 1307193 w 1307193"/>
              <a:gd name="connsiteY2" fmla="*/ 852599 h 949693"/>
              <a:gd name="connsiteX3" fmla="*/ 1273260 w 1307193"/>
              <a:gd name="connsiteY3" fmla="*/ 863397 h 949693"/>
              <a:gd name="connsiteX4" fmla="*/ 1170570 w 1307193"/>
              <a:gd name="connsiteY4" fmla="*/ 894280 h 949693"/>
              <a:gd name="connsiteX5" fmla="*/ 1137559 w 1307193"/>
              <a:gd name="connsiteY5" fmla="*/ 916286 h 949693"/>
              <a:gd name="connsiteX6" fmla="*/ 917491 w 1307193"/>
              <a:gd name="connsiteY6" fmla="*/ 949297 h 949693"/>
              <a:gd name="connsiteX7" fmla="*/ 752440 w 1307193"/>
              <a:gd name="connsiteY7" fmla="*/ 916286 h 949693"/>
              <a:gd name="connsiteX8" fmla="*/ 543375 w 1307193"/>
              <a:gd name="connsiteY8" fmla="*/ 905283 h 949693"/>
              <a:gd name="connsiteX9" fmla="*/ 488358 w 1307193"/>
              <a:gd name="connsiteY9" fmla="*/ 883276 h 949693"/>
              <a:gd name="connsiteX10" fmla="*/ 345313 w 1307193"/>
              <a:gd name="connsiteY10" fmla="*/ 773242 h 949693"/>
              <a:gd name="connsiteX11" fmla="*/ 268290 w 1307193"/>
              <a:gd name="connsiteY11" fmla="*/ 740232 h 949693"/>
              <a:gd name="connsiteX12" fmla="*/ 235279 w 1307193"/>
              <a:gd name="connsiteY12" fmla="*/ 729228 h 949693"/>
              <a:gd name="connsiteX13" fmla="*/ 213272 w 1307193"/>
              <a:gd name="connsiteY13" fmla="*/ 663208 h 949693"/>
              <a:gd name="connsiteX14" fmla="*/ 103238 w 1307193"/>
              <a:gd name="connsiteY14" fmla="*/ 531167 h 949693"/>
              <a:gd name="connsiteX15" fmla="*/ 59225 w 1307193"/>
              <a:gd name="connsiteY15" fmla="*/ 476150 h 949693"/>
              <a:gd name="connsiteX16" fmla="*/ 26214 w 1307193"/>
              <a:gd name="connsiteY16" fmla="*/ 344109 h 949693"/>
              <a:gd name="connsiteX17" fmla="*/ 15211 w 1307193"/>
              <a:gd name="connsiteY17" fmla="*/ 47016 h 949693"/>
              <a:gd name="connsiteX18" fmla="*/ 41870 w 1307193"/>
              <a:gd name="connsiteY18" fmla="*/ 11648 h 949693"/>
              <a:gd name="connsiteX19" fmla="*/ 50261 w 1307193"/>
              <a:gd name="connsiteY19" fmla="*/ 0 h 94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7193" h="949693">
                <a:moveTo>
                  <a:pt x="50261" y="0"/>
                </a:moveTo>
                <a:lnTo>
                  <a:pt x="1307193" y="0"/>
                </a:lnTo>
                <a:lnTo>
                  <a:pt x="1307193" y="852599"/>
                </a:lnTo>
                <a:lnTo>
                  <a:pt x="1273260" y="863397"/>
                </a:lnTo>
                <a:cubicBezTo>
                  <a:pt x="1240810" y="871576"/>
                  <a:pt x="1208975" y="877211"/>
                  <a:pt x="1170570" y="894280"/>
                </a:cubicBezTo>
                <a:cubicBezTo>
                  <a:pt x="1158485" y="899650"/>
                  <a:pt x="1148563" y="908951"/>
                  <a:pt x="1137559" y="916286"/>
                </a:cubicBezTo>
                <a:cubicBezTo>
                  <a:pt x="1064204" y="927290"/>
                  <a:pt x="991479" y="944012"/>
                  <a:pt x="917491" y="949297"/>
                </a:cubicBezTo>
                <a:cubicBezTo>
                  <a:pt x="865956" y="952978"/>
                  <a:pt x="801020" y="930166"/>
                  <a:pt x="752440" y="916286"/>
                </a:cubicBezTo>
                <a:cubicBezTo>
                  <a:pt x="682751" y="912618"/>
                  <a:pt x="612621" y="913938"/>
                  <a:pt x="543375" y="905283"/>
                </a:cubicBezTo>
                <a:cubicBezTo>
                  <a:pt x="523776" y="902833"/>
                  <a:pt x="506697" y="890611"/>
                  <a:pt x="488358" y="883276"/>
                </a:cubicBezTo>
                <a:cubicBezTo>
                  <a:pt x="422675" y="857003"/>
                  <a:pt x="402011" y="801591"/>
                  <a:pt x="345313" y="773242"/>
                </a:cubicBezTo>
                <a:cubicBezTo>
                  <a:pt x="320329" y="760749"/>
                  <a:pt x="294224" y="750606"/>
                  <a:pt x="268290" y="740232"/>
                </a:cubicBezTo>
                <a:cubicBezTo>
                  <a:pt x="257520" y="735925"/>
                  <a:pt x="242021" y="738667"/>
                  <a:pt x="235279" y="729228"/>
                </a:cubicBezTo>
                <a:cubicBezTo>
                  <a:pt x="221796" y="710352"/>
                  <a:pt x="220608" y="685215"/>
                  <a:pt x="213272" y="663208"/>
                </a:cubicBezTo>
                <a:cubicBezTo>
                  <a:pt x="104515" y="554450"/>
                  <a:pt x="184941" y="643509"/>
                  <a:pt x="103238" y="531167"/>
                </a:cubicBezTo>
                <a:cubicBezTo>
                  <a:pt x="89424" y="512173"/>
                  <a:pt x="69728" y="497156"/>
                  <a:pt x="59225" y="476150"/>
                </a:cubicBezTo>
                <a:cubicBezTo>
                  <a:pt x="51146" y="459993"/>
                  <a:pt x="29101" y="370083"/>
                  <a:pt x="26214" y="344109"/>
                </a:cubicBezTo>
                <a:cubicBezTo>
                  <a:pt x="-872" y="100336"/>
                  <a:pt x="-10902" y="177577"/>
                  <a:pt x="15211" y="47016"/>
                </a:cubicBezTo>
                <a:cubicBezTo>
                  <a:pt x="15907" y="46089"/>
                  <a:pt x="28747" y="29392"/>
                  <a:pt x="41870" y="11648"/>
                </a:cubicBezTo>
                <a:lnTo>
                  <a:pt x="50261" y="0"/>
                </a:lnTo>
                <a:close/>
              </a:path>
            </a:pathLst>
          </a:custGeom>
        </p:spPr>
      </p:pic>
      <p:pic>
        <p:nvPicPr>
          <p:cNvPr id="39" name="图片 38"/>
          <p:cNvPicPr>
            <a:picLocks noChangeAspect="1"/>
          </p:cNvPicPr>
          <p:nvPr/>
        </p:nvPicPr>
        <p:blipFill rotWithShape="1">
          <a:blip r:embed="rId3" cstate="print">
            <a:extLst>
              <a:ext uri="{28A0092B-C50C-407E-A947-70E740481C1C}">
                <a14:useLocalDpi xmlns:a14="http://schemas.microsoft.com/office/drawing/2010/main" val="0"/>
              </a:ext>
            </a:extLst>
          </a:blip>
          <a:srcRect l="54144" t="69118" r="21656"/>
          <a:stretch>
            <a:fillRect/>
          </a:stretch>
        </p:blipFill>
        <p:spPr>
          <a:xfrm flipH="1" flipV="1">
            <a:off x="-2" y="5858940"/>
            <a:ext cx="1391934" cy="999060"/>
          </a:xfrm>
          <a:custGeom>
            <a:avLst/>
            <a:gdLst>
              <a:gd name="connsiteX0" fmla="*/ 1391934 w 1391934"/>
              <a:gd name="connsiteY0" fmla="*/ 999060 h 999060"/>
              <a:gd name="connsiteX1" fmla="*/ 0 w 1391934"/>
              <a:gd name="connsiteY1" fmla="*/ 999060 h 999060"/>
              <a:gd name="connsiteX2" fmla="*/ 0 w 1391934"/>
              <a:gd name="connsiteY2" fmla="*/ 0 h 999060"/>
              <a:gd name="connsiteX3" fmla="*/ 1391934 w 1391934"/>
              <a:gd name="connsiteY3" fmla="*/ 0 h 999060"/>
              <a:gd name="connsiteX4" fmla="*/ 1391934 w 1391934"/>
              <a:gd name="connsiteY4" fmla="*/ 999060 h 9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934" h="999060">
                <a:moveTo>
                  <a:pt x="1391934" y="999060"/>
                </a:moveTo>
                <a:lnTo>
                  <a:pt x="0" y="999060"/>
                </a:lnTo>
                <a:lnTo>
                  <a:pt x="0" y="0"/>
                </a:lnTo>
                <a:lnTo>
                  <a:pt x="1391934" y="0"/>
                </a:lnTo>
                <a:lnTo>
                  <a:pt x="1391934" y="999060"/>
                </a:lnTo>
                <a:close/>
              </a:path>
            </a:pathLst>
          </a:custGeom>
        </p:spPr>
      </p:pic>
      <p:pic>
        <p:nvPicPr>
          <p:cNvPr id="36" name="图片 35"/>
          <p:cNvPicPr>
            <a:picLocks noChangeAspect="1"/>
          </p:cNvPicPr>
          <p:nvPr/>
        </p:nvPicPr>
        <p:blipFill rotWithShape="1">
          <a:blip r:embed="rId4" cstate="print">
            <a:extLst>
              <a:ext uri="{28A0092B-C50C-407E-A947-70E740481C1C}">
                <a14:useLocalDpi xmlns:a14="http://schemas.microsoft.com/office/drawing/2010/main" val="0"/>
              </a:ext>
            </a:extLst>
          </a:blip>
          <a:srcRect l="22517" b="76540"/>
          <a:stretch>
            <a:fillRect/>
          </a:stretch>
        </p:blipFill>
        <p:spPr>
          <a:xfrm flipV="1">
            <a:off x="4371999" y="5526331"/>
            <a:ext cx="7820001" cy="1331669"/>
          </a:xfrm>
          <a:prstGeom prst="rect">
            <a:avLst/>
          </a:prstGeom>
        </p:spPr>
      </p:pic>
      <p:sp>
        <p:nvSpPr>
          <p:cNvPr id="5" name="文本框 4"/>
          <p:cNvSpPr txBox="1"/>
          <p:nvPr/>
        </p:nvSpPr>
        <p:spPr>
          <a:xfrm>
            <a:off x="3930902" y="3067070"/>
            <a:ext cx="4330193" cy="923330"/>
          </a:xfrm>
          <a:prstGeom prst="rect">
            <a:avLst/>
          </a:prstGeom>
          <a:noFill/>
        </p:spPr>
        <p:txBody>
          <a:bodyPr vert="horz" wrap="square" rtlCol="0">
            <a:spAutoFit/>
          </a:bodyPr>
          <a:lstStyle/>
          <a:p>
            <a:pPr algn="ctr"/>
            <a:r>
              <a:rPr lang="zh-CN" altLang="en-US" sz="5400" dirty="0">
                <a:solidFill>
                  <a:schemeClr val="accent1"/>
                </a:solidFill>
                <a:latin typeface="汉仪雅酷黑-65J" panose="00020600040101010101" charset="-122"/>
                <a:ea typeface="汉仪雅酷黑-65J" panose="00020600040101010101" charset="-122"/>
              </a:rPr>
              <a:t>需求分析</a:t>
            </a:r>
          </a:p>
        </p:txBody>
      </p:sp>
      <p:sp>
        <p:nvSpPr>
          <p:cNvPr id="6" name="矩形 5"/>
          <p:cNvSpPr/>
          <p:nvPr/>
        </p:nvSpPr>
        <p:spPr>
          <a:xfrm>
            <a:off x="4048464" y="3953133"/>
            <a:ext cx="4095070" cy="625236"/>
          </a:xfrm>
          <a:prstGeom prst="rect">
            <a:avLst/>
          </a:prstGeom>
        </p:spPr>
        <p:txBody>
          <a:bodyPr vert="horz" wrap="square">
            <a:spAutoFit/>
          </a:bodyPr>
          <a:lstStyle/>
          <a:p>
            <a:pPr algn="ctr">
              <a:lnSpc>
                <a:spcPct val="200000"/>
              </a:lnSpc>
            </a:pPr>
            <a:r>
              <a:rPr lang="en-US" altLang="zh-CN" sz="2000" dirty="0">
                <a:solidFill>
                  <a:schemeClr val="accent1"/>
                </a:solidFill>
                <a:latin typeface="汉仪雅酷黑-65J" panose="00020600040101010101" charset="-122"/>
                <a:ea typeface="汉仪雅酷黑-65J" panose="00020600040101010101" charset="-122"/>
              </a:rPr>
              <a:t>Demand analysis</a:t>
            </a:r>
            <a:endParaRPr lang="zh-CN" altLang="en-US" sz="2000" dirty="0">
              <a:solidFill>
                <a:schemeClr val="accent1"/>
              </a:solidFill>
              <a:latin typeface="汉仪雅酷黑-65J" panose="00020600040101010101" charset="-122"/>
              <a:ea typeface="汉仪雅酷黑-65J" panose="00020600040101010101" charset="-122"/>
            </a:endParaRPr>
          </a:p>
        </p:txBody>
      </p:sp>
      <p:sp>
        <p:nvSpPr>
          <p:cNvPr id="8" name="矩形: 圆角 7"/>
          <p:cNvSpPr/>
          <p:nvPr/>
        </p:nvSpPr>
        <p:spPr>
          <a:xfrm>
            <a:off x="5084194" y="2232005"/>
            <a:ext cx="2023612" cy="574926"/>
          </a:xfrm>
          <a:prstGeom prst="roundRect">
            <a:avLst>
              <a:gd name="adj" fmla="val 202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ea"/>
                <a:ea typeface="+mj-ea"/>
              </a:rPr>
              <a:t>Part 01</a:t>
            </a:r>
            <a:endParaRPr lang="zh-CN" altLang="en-US" sz="3600" dirty="0">
              <a:latin typeface="+mj-ea"/>
              <a:ea typeface="+mj-ea"/>
            </a:endParaRPr>
          </a:p>
        </p:txBody>
      </p:sp>
      <p:pic>
        <p:nvPicPr>
          <p:cNvPr id="3" name="Picture 2" descr="京博控股集团">
            <a:extLst>
              <a:ext uri="{FF2B5EF4-FFF2-40B4-BE49-F238E27FC236}">
                <a16:creationId xmlns:a16="http://schemas.microsoft.com/office/drawing/2014/main" id="{1D80FCA4-6704-4A79-450F-14A023AAA12C}"/>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5144" y="0"/>
            <a:ext cx="1331089" cy="1331089"/>
          </a:xfrm>
          <a:prstGeom prst="ellipse">
            <a:avLst/>
          </a:prstGeom>
          <a:ln w="190500" cap="rnd">
            <a:noFill/>
            <a:prstDash val="solid"/>
          </a:ln>
          <a:effectLst>
            <a:outerShdw blurRad="127000" sx="1000" sy="1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3" name="文本框 2"/>
          <p:cNvSpPr txBox="1"/>
          <p:nvPr/>
        </p:nvSpPr>
        <p:spPr>
          <a:xfrm>
            <a:off x="1404958" y="494828"/>
            <a:ext cx="2953102" cy="646331"/>
          </a:xfrm>
          <a:prstGeom prst="rect">
            <a:avLst/>
          </a:prstGeom>
          <a:noFill/>
        </p:spPr>
        <p:txBody>
          <a:bodyPr vert="horz" wrap="square" rtlCol="0">
            <a:spAutoFit/>
          </a:bodyPr>
          <a:lstStyle/>
          <a:p>
            <a:pPr algn="ctr"/>
            <a:r>
              <a:rPr lang="zh-CN" altLang="en-US" sz="3600" dirty="0">
                <a:solidFill>
                  <a:schemeClr val="accent1"/>
                </a:solidFill>
                <a:latin typeface="汉仪雅酷黑-65J" panose="00020600040101010101" charset="-122"/>
                <a:ea typeface="汉仪雅酷黑-65J" panose="00020600040101010101" charset="-122"/>
              </a:rPr>
              <a:t>项目背景</a:t>
            </a:r>
          </a:p>
        </p:txBody>
      </p:sp>
      <p:sp>
        <p:nvSpPr>
          <p:cNvPr id="4" name="文本框 3"/>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01</a:t>
            </a:r>
            <a:endParaRPr lang="zh-CN" altLang="en-US" sz="3600" dirty="0">
              <a:solidFill>
                <a:schemeClr val="bg1"/>
              </a:solidFill>
              <a:latin typeface="+mj-ea"/>
              <a:ea typeface="+mj-ea"/>
            </a:endParaRPr>
          </a:p>
        </p:txBody>
      </p:sp>
      <p:sp>
        <p:nvSpPr>
          <p:cNvPr id="6" name="AutoShape 2">
            <a:extLst>
              <a:ext uri="{FF2B5EF4-FFF2-40B4-BE49-F238E27FC236}">
                <a16:creationId xmlns:a16="http://schemas.microsoft.com/office/drawing/2014/main" id="{B42B0552-6A7A-A909-C24A-2693B14972A7}"/>
              </a:ext>
            </a:extLst>
          </p:cNvPr>
          <p:cNvSpPr>
            <a:spLocks noChangeAspect="1" noChangeArrowheads="1"/>
          </p:cNvSpPr>
          <p:nvPr/>
        </p:nvSpPr>
        <p:spPr bwMode="auto">
          <a:xfrm>
            <a:off x="5943600" y="750948"/>
            <a:ext cx="2830452" cy="28304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文本框 24">
            <a:extLst>
              <a:ext uri="{FF2B5EF4-FFF2-40B4-BE49-F238E27FC236}">
                <a16:creationId xmlns:a16="http://schemas.microsoft.com/office/drawing/2014/main" id="{9640B99C-6971-A537-3AFF-E01EF31A5038}"/>
              </a:ext>
            </a:extLst>
          </p:cNvPr>
          <p:cNvSpPr txBox="1"/>
          <p:nvPr/>
        </p:nvSpPr>
        <p:spPr>
          <a:xfrm>
            <a:off x="340009" y="1039491"/>
            <a:ext cx="5262957" cy="3059492"/>
          </a:xfrm>
          <a:prstGeom prst="rect">
            <a:avLst/>
          </a:prstGeom>
          <a:noFill/>
        </p:spPr>
        <p:txBody>
          <a:bodyPr wrap="square">
            <a:spAutoFit/>
          </a:bodyPr>
          <a:lstStyle/>
          <a:p>
            <a:pPr marL="342900" indent="-342900">
              <a:lnSpc>
                <a:spcPct val="20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洪水灾害突发性强、频率高、造成的损失巨大</a:t>
            </a:r>
            <a:endParaRPr lang="en-US" altLang="zh-CN" sz="2000" dirty="0">
              <a:effectLst/>
              <a:latin typeface="楷体" panose="02010609060101010101" pitchFamily="49" charset="-122"/>
              <a:ea typeface="楷体" panose="02010609060101010101" pitchFamily="49" charset="-122"/>
              <a:cs typeface="Times New Roman" panose="02020603050405020304" pitchFamily="18" charset="0"/>
            </a:endParaRPr>
          </a:p>
          <a:p>
            <a:pPr marL="342900" indent="-342900" algn="l">
              <a:lnSpc>
                <a:spcPct val="200000"/>
              </a:lnSpc>
              <a:buFont typeface="Wingdings" panose="05000000000000000000" pitchFamily="2" charset="2"/>
              <a:buChar char="Ø"/>
            </a:pPr>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洪水敏感性测绘评价作为洪灾评价和管理的基础性工作，是制定各项防洪减灾措施，尤其是非工程防洪减灾措施的重要依据</a:t>
            </a:r>
            <a:r>
              <a:rPr lang="zh-CN" altLang="en-US" sz="2000" dirty="0">
                <a:effectLst/>
                <a:latin typeface="楷体" panose="02010609060101010101" pitchFamily="49" charset="-122"/>
                <a:ea typeface="楷体" panose="02010609060101010101" pitchFamily="49" charset="-122"/>
                <a:cs typeface="Times New Roman" panose="02020603050405020304" pitchFamily="18" charset="0"/>
              </a:rPr>
              <a:t>。</a:t>
            </a:r>
            <a:endParaRPr lang="en-US" altLang="zh-CN" sz="2400" b="1" dirty="0">
              <a:solidFill>
                <a:schemeClr val="tx1">
                  <a:lumMod val="85000"/>
                  <a:lumOff val="15000"/>
                </a:schemeClr>
              </a:solidFill>
              <a:latin typeface="楷体" panose="02010609060101010101" pitchFamily="49" charset="-122"/>
              <a:ea typeface="楷体" panose="02010609060101010101" pitchFamily="49" charset="-122"/>
              <a:sym typeface="+mn-ea"/>
            </a:endParaRPr>
          </a:p>
        </p:txBody>
      </p:sp>
      <p:sp>
        <p:nvSpPr>
          <p:cNvPr id="36" name="Rectangle 9">
            <a:extLst>
              <a:ext uri="{FF2B5EF4-FFF2-40B4-BE49-F238E27FC236}">
                <a16:creationId xmlns:a16="http://schemas.microsoft.com/office/drawing/2014/main" id="{9FEAFC54-80A7-7069-A384-59456BB89896}"/>
              </a:ext>
            </a:extLst>
          </p:cNvPr>
          <p:cNvSpPr/>
          <p:nvPr/>
        </p:nvSpPr>
        <p:spPr>
          <a:xfrm>
            <a:off x="5730225" y="989948"/>
            <a:ext cx="87932" cy="3109035"/>
          </a:xfrm>
          <a:prstGeom prst="rect">
            <a:avLst/>
          </a:prstGeom>
          <a:solidFill>
            <a:schemeClr val="accent1">
              <a:alpha val="85000"/>
            </a:schemeClr>
          </a:solidFill>
          <a:ln>
            <a:noFill/>
          </a:ln>
          <a:effectLst>
            <a:outerShdw blurRad="127000" sx="102000" sy="102000" algn="ctr"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n-ea"/>
            </a:endParaRPr>
          </a:p>
        </p:txBody>
      </p:sp>
      <p:sp>
        <p:nvSpPr>
          <p:cNvPr id="2" name="文本框 1">
            <a:extLst>
              <a:ext uri="{FF2B5EF4-FFF2-40B4-BE49-F238E27FC236}">
                <a16:creationId xmlns:a16="http://schemas.microsoft.com/office/drawing/2014/main" id="{4EBC7350-2EBD-AD00-B6CB-D5370A348571}"/>
              </a:ext>
            </a:extLst>
          </p:cNvPr>
          <p:cNvSpPr txBox="1"/>
          <p:nvPr/>
        </p:nvSpPr>
        <p:spPr>
          <a:xfrm>
            <a:off x="340009" y="4098983"/>
            <a:ext cx="5146391" cy="1828386"/>
          </a:xfrm>
          <a:prstGeom prst="rect">
            <a:avLst/>
          </a:prstGeom>
          <a:noFill/>
        </p:spPr>
        <p:txBody>
          <a:bodyPr wrap="square">
            <a:spAutoFit/>
          </a:bodyPr>
          <a:lstStyle/>
          <a:p>
            <a:pPr marL="342900" indent="-342900">
              <a:lnSpc>
                <a:spcPct val="200000"/>
              </a:lnSpc>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cs typeface="Times New Roman" panose="02020603050405020304" pitchFamily="18" charset="0"/>
                <a:sym typeface="+mn-ea"/>
              </a:rPr>
              <a:t>本系统运用深度学习算法，给收集到的数据进行运算，最后生成洪水敏感性图供用户查看。</a:t>
            </a:r>
            <a:endParaRPr lang="en-US" altLang="zh-CN" sz="2000" dirty="0">
              <a:latin typeface="楷体" panose="02010609060101010101" pitchFamily="49" charset="-122"/>
              <a:ea typeface="楷体" panose="02010609060101010101" pitchFamily="49" charset="-122"/>
              <a:cs typeface="Times New Roman" panose="02020603050405020304" pitchFamily="18" charset="0"/>
              <a:sym typeface="+mn-ea"/>
            </a:endParaRPr>
          </a:p>
        </p:txBody>
      </p:sp>
      <p:pic>
        <p:nvPicPr>
          <p:cNvPr id="12" name="图片 11">
            <a:extLst>
              <a:ext uri="{FF2B5EF4-FFF2-40B4-BE49-F238E27FC236}">
                <a16:creationId xmlns:a16="http://schemas.microsoft.com/office/drawing/2014/main" id="{32BFC2BC-56E6-BD9E-E4D4-DD3AAFFF5EE8}"/>
              </a:ext>
            </a:extLst>
          </p:cNvPr>
          <p:cNvPicPr>
            <a:picLocks noChangeAspect="1"/>
          </p:cNvPicPr>
          <p:nvPr/>
        </p:nvPicPr>
        <p:blipFill rotWithShape="1">
          <a:blip r:embed="rId3"/>
          <a:srcRect t="10837"/>
          <a:stretch/>
        </p:blipFill>
        <p:spPr>
          <a:xfrm>
            <a:off x="7611645" y="3960681"/>
            <a:ext cx="4324716" cy="2718181"/>
          </a:xfrm>
          <a:prstGeom prst="rect">
            <a:avLst/>
          </a:prstGeom>
        </p:spPr>
      </p:pic>
      <p:pic>
        <p:nvPicPr>
          <p:cNvPr id="11" name="图片 10">
            <a:extLst>
              <a:ext uri="{FF2B5EF4-FFF2-40B4-BE49-F238E27FC236}">
                <a16:creationId xmlns:a16="http://schemas.microsoft.com/office/drawing/2014/main" id="{D5BBF49B-C030-E6C9-0632-FD318D2469F1}"/>
              </a:ext>
            </a:extLst>
          </p:cNvPr>
          <p:cNvPicPr>
            <a:picLocks noChangeAspect="1"/>
          </p:cNvPicPr>
          <p:nvPr/>
        </p:nvPicPr>
        <p:blipFill>
          <a:blip r:embed="rId4"/>
          <a:stretch>
            <a:fillRect/>
          </a:stretch>
        </p:blipFill>
        <p:spPr>
          <a:xfrm>
            <a:off x="6198117" y="1899119"/>
            <a:ext cx="3445596" cy="3059761"/>
          </a:xfrm>
          <a:prstGeom prst="rect">
            <a:avLst/>
          </a:prstGeom>
        </p:spPr>
      </p:pic>
      <p:pic>
        <p:nvPicPr>
          <p:cNvPr id="10" name="图片 9">
            <a:extLst>
              <a:ext uri="{FF2B5EF4-FFF2-40B4-BE49-F238E27FC236}">
                <a16:creationId xmlns:a16="http://schemas.microsoft.com/office/drawing/2014/main" id="{BAE18F45-03C3-2942-75D4-E952F38873B7}"/>
              </a:ext>
            </a:extLst>
          </p:cNvPr>
          <p:cNvPicPr>
            <a:picLocks noChangeAspect="1"/>
          </p:cNvPicPr>
          <p:nvPr/>
        </p:nvPicPr>
        <p:blipFill>
          <a:blip r:embed="rId5"/>
          <a:stretch>
            <a:fillRect/>
          </a:stretch>
        </p:blipFill>
        <p:spPr>
          <a:xfrm>
            <a:off x="8226776" y="371667"/>
            <a:ext cx="3595567" cy="27181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r="35321" b="74000"/>
          <a:stretch>
            <a:fillRect/>
          </a:stretch>
        </p:blipFill>
        <p:spPr>
          <a:xfrm>
            <a:off x="0" y="0"/>
            <a:ext cx="7174523" cy="1622066"/>
          </a:xfrm>
          <a:custGeom>
            <a:avLst/>
            <a:gdLst>
              <a:gd name="connsiteX0" fmla="*/ 0 w 7010400"/>
              <a:gd name="connsiteY0" fmla="*/ 0 h 1584960"/>
              <a:gd name="connsiteX1" fmla="*/ 7010400 w 7010400"/>
              <a:gd name="connsiteY1" fmla="*/ 0 h 1584960"/>
              <a:gd name="connsiteX2" fmla="*/ 7010400 w 7010400"/>
              <a:gd name="connsiteY2" fmla="*/ 1584960 h 1584960"/>
              <a:gd name="connsiteX3" fmla="*/ 0 w 7010400"/>
              <a:gd name="connsiteY3" fmla="*/ 1584960 h 1584960"/>
              <a:gd name="connsiteX4" fmla="*/ 0 w 7010400"/>
              <a:gd name="connsiteY4" fmla="*/ 0 h 15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0" h="1584960">
                <a:moveTo>
                  <a:pt x="0" y="0"/>
                </a:moveTo>
                <a:lnTo>
                  <a:pt x="7010400" y="0"/>
                </a:lnTo>
                <a:lnTo>
                  <a:pt x="7010400" y="1584960"/>
                </a:lnTo>
                <a:lnTo>
                  <a:pt x="0" y="1584960"/>
                </a:lnTo>
                <a:lnTo>
                  <a:pt x="0" y="0"/>
                </a:lnTo>
                <a:close/>
              </a:path>
            </a:pathLst>
          </a:custGeom>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34722" t="34121" r="54142" b="51494"/>
          <a:stretch>
            <a:fillRect/>
          </a:stretch>
        </p:blipFill>
        <p:spPr>
          <a:xfrm>
            <a:off x="10884808" y="1"/>
            <a:ext cx="1307193" cy="949693"/>
          </a:xfrm>
          <a:custGeom>
            <a:avLst/>
            <a:gdLst>
              <a:gd name="connsiteX0" fmla="*/ 50261 w 1307193"/>
              <a:gd name="connsiteY0" fmla="*/ 0 h 949693"/>
              <a:gd name="connsiteX1" fmla="*/ 1307193 w 1307193"/>
              <a:gd name="connsiteY1" fmla="*/ 0 h 949693"/>
              <a:gd name="connsiteX2" fmla="*/ 1307193 w 1307193"/>
              <a:gd name="connsiteY2" fmla="*/ 852599 h 949693"/>
              <a:gd name="connsiteX3" fmla="*/ 1273260 w 1307193"/>
              <a:gd name="connsiteY3" fmla="*/ 863397 h 949693"/>
              <a:gd name="connsiteX4" fmla="*/ 1170570 w 1307193"/>
              <a:gd name="connsiteY4" fmla="*/ 894280 h 949693"/>
              <a:gd name="connsiteX5" fmla="*/ 1137559 w 1307193"/>
              <a:gd name="connsiteY5" fmla="*/ 916286 h 949693"/>
              <a:gd name="connsiteX6" fmla="*/ 917491 w 1307193"/>
              <a:gd name="connsiteY6" fmla="*/ 949297 h 949693"/>
              <a:gd name="connsiteX7" fmla="*/ 752440 w 1307193"/>
              <a:gd name="connsiteY7" fmla="*/ 916286 h 949693"/>
              <a:gd name="connsiteX8" fmla="*/ 543375 w 1307193"/>
              <a:gd name="connsiteY8" fmla="*/ 905283 h 949693"/>
              <a:gd name="connsiteX9" fmla="*/ 488358 w 1307193"/>
              <a:gd name="connsiteY9" fmla="*/ 883276 h 949693"/>
              <a:gd name="connsiteX10" fmla="*/ 345313 w 1307193"/>
              <a:gd name="connsiteY10" fmla="*/ 773242 h 949693"/>
              <a:gd name="connsiteX11" fmla="*/ 268290 w 1307193"/>
              <a:gd name="connsiteY11" fmla="*/ 740232 h 949693"/>
              <a:gd name="connsiteX12" fmla="*/ 235279 w 1307193"/>
              <a:gd name="connsiteY12" fmla="*/ 729228 h 949693"/>
              <a:gd name="connsiteX13" fmla="*/ 213272 w 1307193"/>
              <a:gd name="connsiteY13" fmla="*/ 663208 h 949693"/>
              <a:gd name="connsiteX14" fmla="*/ 103238 w 1307193"/>
              <a:gd name="connsiteY14" fmla="*/ 531167 h 949693"/>
              <a:gd name="connsiteX15" fmla="*/ 59225 w 1307193"/>
              <a:gd name="connsiteY15" fmla="*/ 476150 h 949693"/>
              <a:gd name="connsiteX16" fmla="*/ 26214 w 1307193"/>
              <a:gd name="connsiteY16" fmla="*/ 344109 h 949693"/>
              <a:gd name="connsiteX17" fmla="*/ 15211 w 1307193"/>
              <a:gd name="connsiteY17" fmla="*/ 47016 h 949693"/>
              <a:gd name="connsiteX18" fmla="*/ 41870 w 1307193"/>
              <a:gd name="connsiteY18" fmla="*/ 11648 h 949693"/>
              <a:gd name="connsiteX19" fmla="*/ 50261 w 1307193"/>
              <a:gd name="connsiteY19" fmla="*/ 0 h 94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7193" h="949693">
                <a:moveTo>
                  <a:pt x="50261" y="0"/>
                </a:moveTo>
                <a:lnTo>
                  <a:pt x="1307193" y="0"/>
                </a:lnTo>
                <a:lnTo>
                  <a:pt x="1307193" y="852599"/>
                </a:lnTo>
                <a:lnTo>
                  <a:pt x="1273260" y="863397"/>
                </a:lnTo>
                <a:cubicBezTo>
                  <a:pt x="1240810" y="871576"/>
                  <a:pt x="1208975" y="877211"/>
                  <a:pt x="1170570" y="894280"/>
                </a:cubicBezTo>
                <a:cubicBezTo>
                  <a:pt x="1158485" y="899650"/>
                  <a:pt x="1148563" y="908951"/>
                  <a:pt x="1137559" y="916286"/>
                </a:cubicBezTo>
                <a:cubicBezTo>
                  <a:pt x="1064204" y="927290"/>
                  <a:pt x="991479" y="944012"/>
                  <a:pt x="917491" y="949297"/>
                </a:cubicBezTo>
                <a:cubicBezTo>
                  <a:pt x="865956" y="952978"/>
                  <a:pt x="801020" y="930166"/>
                  <a:pt x="752440" y="916286"/>
                </a:cubicBezTo>
                <a:cubicBezTo>
                  <a:pt x="682751" y="912618"/>
                  <a:pt x="612621" y="913938"/>
                  <a:pt x="543375" y="905283"/>
                </a:cubicBezTo>
                <a:cubicBezTo>
                  <a:pt x="523776" y="902833"/>
                  <a:pt x="506697" y="890611"/>
                  <a:pt x="488358" y="883276"/>
                </a:cubicBezTo>
                <a:cubicBezTo>
                  <a:pt x="422675" y="857003"/>
                  <a:pt x="402011" y="801591"/>
                  <a:pt x="345313" y="773242"/>
                </a:cubicBezTo>
                <a:cubicBezTo>
                  <a:pt x="320329" y="760749"/>
                  <a:pt x="294224" y="750606"/>
                  <a:pt x="268290" y="740232"/>
                </a:cubicBezTo>
                <a:cubicBezTo>
                  <a:pt x="257520" y="735925"/>
                  <a:pt x="242021" y="738667"/>
                  <a:pt x="235279" y="729228"/>
                </a:cubicBezTo>
                <a:cubicBezTo>
                  <a:pt x="221796" y="710352"/>
                  <a:pt x="220608" y="685215"/>
                  <a:pt x="213272" y="663208"/>
                </a:cubicBezTo>
                <a:cubicBezTo>
                  <a:pt x="104515" y="554450"/>
                  <a:pt x="184941" y="643509"/>
                  <a:pt x="103238" y="531167"/>
                </a:cubicBezTo>
                <a:cubicBezTo>
                  <a:pt x="89424" y="512173"/>
                  <a:pt x="69728" y="497156"/>
                  <a:pt x="59225" y="476150"/>
                </a:cubicBezTo>
                <a:cubicBezTo>
                  <a:pt x="51146" y="459993"/>
                  <a:pt x="29101" y="370083"/>
                  <a:pt x="26214" y="344109"/>
                </a:cubicBezTo>
                <a:cubicBezTo>
                  <a:pt x="-872" y="100336"/>
                  <a:pt x="-10902" y="177577"/>
                  <a:pt x="15211" y="47016"/>
                </a:cubicBezTo>
                <a:cubicBezTo>
                  <a:pt x="15907" y="46089"/>
                  <a:pt x="28747" y="29392"/>
                  <a:pt x="41870" y="11648"/>
                </a:cubicBezTo>
                <a:lnTo>
                  <a:pt x="50261" y="0"/>
                </a:lnTo>
                <a:close/>
              </a:path>
            </a:pathLst>
          </a:custGeom>
        </p:spPr>
      </p:pic>
      <p:pic>
        <p:nvPicPr>
          <p:cNvPr id="39" name="图片 38"/>
          <p:cNvPicPr>
            <a:picLocks noChangeAspect="1"/>
          </p:cNvPicPr>
          <p:nvPr/>
        </p:nvPicPr>
        <p:blipFill rotWithShape="1">
          <a:blip r:embed="rId3" cstate="print">
            <a:extLst>
              <a:ext uri="{28A0092B-C50C-407E-A947-70E740481C1C}">
                <a14:useLocalDpi xmlns:a14="http://schemas.microsoft.com/office/drawing/2010/main" val="0"/>
              </a:ext>
            </a:extLst>
          </a:blip>
          <a:srcRect l="54144" t="69118" r="21656"/>
          <a:stretch>
            <a:fillRect/>
          </a:stretch>
        </p:blipFill>
        <p:spPr>
          <a:xfrm flipH="1" flipV="1">
            <a:off x="-2" y="5858940"/>
            <a:ext cx="1391934" cy="999060"/>
          </a:xfrm>
          <a:custGeom>
            <a:avLst/>
            <a:gdLst>
              <a:gd name="connsiteX0" fmla="*/ 1391934 w 1391934"/>
              <a:gd name="connsiteY0" fmla="*/ 999060 h 999060"/>
              <a:gd name="connsiteX1" fmla="*/ 0 w 1391934"/>
              <a:gd name="connsiteY1" fmla="*/ 999060 h 999060"/>
              <a:gd name="connsiteX2" fmla="*/ 0 w 1391934"/>
              <a:gd name="connsiteY2" fmla="*/ 0 h 999060"/>
              <a:gd name="connsiteX3" fmla="*/ 1391934 w 1391934"/>
              <a:gd name="connsiteY3" fmla="*/ 0 h 999060"/>
              <a:gd name="connsiteX4" fmla="*/ 1391934 w 1391934"/>
              <a:gd name="connsiteY4" fmla="*/ 999060 h 9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934" h="999060">
                <a:moveTo>
                  <a:pt x="1391934" y="999060"/>
                </a:moveTo>
                <a:lnTo>
                  <a:pt x="0" y="999060"/>
                </a:lnTo>
                <a:lnTo>
                  <a:pt x="0" y="0"/>
                </a:lnTo>
                <a:lnTo>
                  <a:pt x="1391934" y="0"/>
                </a:lnTo>
                <a:lnTo>
                  <a:pt x="1391934" y="999060"/>
                </a:lnTo>
                <a:close/>
              </a:path>
            </a:pathLst>
          </a:custGeom>
        </p:spPr>
      </p:pic>
      <p:pic>
        <p:nvPicPr>
          <p:cNvPr id="36" name="图片 35"/>
          <p:cNvPicPr>
            <a:picLocks noChangeAspect="1"/>
          </p:cNvPicPr>
          <p:nvPr/>
        </p:nvPicPr>
        <p:blipFill rotWithShape="1">
          <a:blip r:embed="rId4" cstate="print">
            <a:extLst>
              <a:ext uri="{28A0092B-C50C-407E-A947-70E740481C1C}">
                <a14:useLocalDpi xmlns:a14="http://schemas.microsoft.com/office/drawing/2010/main" val="0"/>
              </a:ext>
            </a:extLst>
          </a:blip>
          <a:srcRect l="22517" b="76540"/>
          <a:stretch>
            <a:fillRect/>
          </a:stretch>
        </p:blipFill>
        <p:spPr>
          <a:xfrm flipV="1">
            <a:off x="4371999" y="5526331"/>
            <a:ext cx="7820001" cy="1331669"/>
          </a:xfrm>
          <a:prstGeom prst="rect">
            <a:avLst/>
          </a:prstGeom>
        </p:spPr>
      </p:pic>
      <p:sp>
        <p:nvSpPr>
          <p:cNvPr id="5" name="文本框 4"/>
          <p:cNvSpPr txBox="1"/>
          <p:nvPr/>
        </p:nvSpPr>
        <p:spPr>
          <a:xfrm>
            <a:off x="3930904" y="3043686"/>
            <a:ext cx="4330193" cy="923330"/>
          </a:xfrm>
          <a:prstGeom prst="rect">
            <a:avLst/>
          </a:prstGeom>
          <a:noFill/>
        </p:spPr>
        <p:txBody>
          <a:bodyPr vert="horz" wrap="square" rtlCol="0">
            <a:spAutoFit/>
          </a:bodyPr>
          <a:lstStyle/>
          <a:p>
            <a:pPr algn="ctr"/>
            <a:r>
              <a:rPr lang="zh-CN" altLang="en-US" sz="5400" dirty="0">
                <a:solidFill>
                  <a:schemeClr val="accent2"/>
                </a:solidFill>
                <a:latin typeface="汉仪雅酷黑-65J" panose="00020600040101010101" charset="-122"/>
                <a:ea typeface="汉仪雅酷黑-65J" panose="00020600040101010101" charset="-122"/>
              </a:rPr>
              <a:t>分析建模</a:t>
            </a:r>
          </a:p>
        </p:txBody>
      </p:sp>
      <p:sp>
        <p:nvSpPr>
          <p:cNvPr id="8" name="矩形: 圆角 7"/>
          <p:cNvSpPr/>
          <p:nvPr/>
        </p:nvSpPr>
        <p:spPr>
          <a:xfrm>
            <a:off x="5084194" y="2232005"/>
            <a:ext cx="2023612" cy="574926"/>
          </a:xfrm>
          <a:prstGeom prst="roundRect">
            <a:avLst>
              <a:gd name="adj" fmla="val 202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ea"/>
                <a:ea typeface="+mj-ea"/>
              </a:rPr>
              <a:t>Part 02</a:t>
            </a:r>
            <a:endParaRPr lang="zh-CN" altLang="en-US" sz="3600" dirty="0">
              <a:latin typeface="+mj-ea"/>
              <a:ea typeface="+mj-ea"/>
            </a:endParaRPr>
          </a:p>
        </p:txBody>
      </p:sp>
      <p:sp>
        <p:nvSpPr>
          <p:cNvPr id="7" name="矩形 6">
            <a:extLst>
              <a:ext uri="{FF2B5EF4-FFF2-40B4-BE49-F238E27FC236}">
                <a16:creationId xmlns:a16="http://schemas.microsoft.com/office/drawing/2014/main" id="{80585B0D-3A35-C658-4DA1-E520EBFE60A4}"/>
              </a:ext>
            </a:extLst>
          </p:cNvPr>
          <p:cNvSpPr/>
          <p:nvPr/>
        </p:nvSpPr>
        <p:spPr>
          <a:xfrm>
            <a:off x="4048464" y="3953133"/>
            <a:ext cx="4095070" cy="625236"/>
          </a:xfrm>
          <a:prstGeom prst="rect">
            <a:avLst/>
          </a:prstGeom>
        </p:spPr>
        <p:txBody>
          <a:bodyPr vert="horz" wrap="square">
            <a:spAutoFit/>
          </a:bodyPr>
          <a:lstStyle/>
          <a:p>
            <a:pPr algn="ctr">
              <a:lnSpc>
                <a:spcPct val="200000"/>
              </a:lnSpc>
            </a:pPr>
            <a:r>
              <a:rPr lang="en-US" altLang="zh-CN" sz="2000" dirty="0">
                <a:solidFill>
                  <a:schemeClr val="accent1"/>
                </a:solidFill>
                <a:latin typeface="汉仪雅酷黑-65J" panose="00020600040101010101" charset="-122"/>
                <a:ea typeface="汉仪雅酷黑-65J" panose="00020600040101010101" charset="-122"/>
              </a:rPr>
              <a:t>Analytical modeling</a:t>
            </a:r>
            <a:endParaRPr lang="zh-CN" altLang="en-US" sz="2000" dirty="0">
              <a:solidFill>
                <a:schemeClr val="accent1"/>
              </a:solidFill>
              <a:latin typeface="汉仪雅酷黑-65J" panose="00020600040101010101" charset="-122"/>
              <a:ea typeface="汉仪雅酷黑-65J" panose="00020600040101010101" charset="-122"/>
            </a:endParaRPr>
          </a:p>
        </p:txBody>
      </p:sp>
      <p:pic>
        <p:nvPicPr>
          <p:cNvPr id="2" name="Picture 2" descr="京博控股集团">
            <a:extLst>
              <a:ext uri="{FF2B5EF4-FFF2-40B4-BE49-F238E27FC236}">
                <a16:creationId xmlns:a16="http://schemas.microsoft.com/office/drawing/2014/main" id="{BEC8DCA3-9EEE-1433-9FD8-5B99C7A8D0AD}"/>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5144" y="0"/>
            <a:ext cx="1331089" cy="1331089"/>
          </a:xfrm>
          <a:prstGeom prst="ellipse">
            <a:avLst/>
          </a:prstGeom>
          <a:ln w="190500" cap="rnd">
            <a:noFill/>
            <a:prstDash val="solid"/>
          </a:ln>
          <a:effectLst>
            <a:outerShdw blurRad="127000" sx="1000" sy="1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3" name="文本框 2"/>
          <p:cNvSpPr txBox="1"/>
          <p:nvPr/>
        </p:nvSpPr>
        <p:spPr>
          <a:xfrm>
            <a:off x="1404958" y="494828"/>
            <a:ext cx="5546448" cy="646331"/>
          </a:xfrm>
          <a:prstGeom prst="rect">
            <a:avLst/>
          </a:prstGeom>
          <a:noFill/>
        </p:spPr>
        <p:txBody>
          <a:bodyPr vert="horz" wrap="square" rtlCol="0">
            <a:spAutoFit/>
          </a:bodyPr>
          <a:lstStyle/>
          <a:p>
            <a:r>
              <a:rPr lang="zh-CN" altLang="en-US" sz="3600" dirty="0">
                <a:solidFill>
                  <a:schemeClr val="accent2"/>
                </a:solidFill>
                <a:latin typeface="汉仪雅酷黑-65J" panose="00020600040101010101" charset="-122"/>
                <a:ea typeface="汉仪雅酷黑-65J" panose="00020600040101010101" charset="-122"/>
              </a:rPr>
              <a:t>基于场景建模</a:t>
            </a:r>
            <a:r>
              <a:rPr lang="en-US" altLang="zh-CN" sz="3600" dirty="0">
                <a:solidFill>
                  <a:schemeClr val="accent2"/>
                </a:solidFill>
                <a:latin typeface="汉仪雅酷黑-65J" panose="00020600040101010101" charset="-122"/>
                <a:ea typeface="汉仪雅酷黑-65J" panose="00020600040101010101" charset="-122"/>
              </a:rPr>
              <a:t>——</a:t>
            </a:r>
            <a:r>
              <a:rPr lang="zh-CN" altLang="en-US" sz="3600" dirty="0">
                <a:solidFill>
                  <a:schemeClr val="accent2"/>
                </a:solidFill>
                <a:latin typeface="汉仪雅酷黑-65J" panose="00020600040101010101" charset="-122"/>
                <a:ea typeface="汉仪雅酷黑-65J" panose="00020600040101010101" charset="-122"/>
              </a:rPr>
              <a:t>用例图</a:t>
            </a:r>
          </a:p>
        </p:txBody>
      </p:sp>
      <p:sp>
        <p:nvSpPr>
          <p:cNvPr id="4" name="文本框 3"/>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02</a:t>
            </a:r>
            <a:endParaRPr lang="zh-CN" altLang="en-US" sz="3600" dirty="0">
              <a:solidFill>
                <a:schemeClr val="bg1"/>
              </a:solidFill>
              <a:latin typeface="+mj-ea"/>
              <a:ea typeface="+mj-ea"/>
            </a:endParaRPr>
          </a:p>
        </p:txBody>
      </p:sp>
      <p:sp>
        <p:nvSpPr>
          <p:cNvPr id="21" name="矩形 20"/>
          <p:cNvSpPr/>
          <p:nvPr/>
        </p:nvSpPr>
        <p:spPr>
          <a:xfrm>
            <a:off x="424640" y="1403211"/>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B9F91F8-1A81-9D91-9D5C-DA43C5413974}"/>
              </a:ext>
            </a:extLst>
          </p:cNvPr>
          <p:cNvPicPr>
            <a:picLocks noChangeAspect="1"/>
          </p:cNvPicPr>
          <p:nvPr/>
        </p:nvPicPr>
        <p:blipFill>
          <a:blip r:embed="rId3"/>
          <a:stretch>
            <a:fillRect/>
          </a:stretch>
        </p:blipFill>
        <p:spPr>
          <a:xfrm>
            <a:off x="366301" y="2735260"/>
            <a:ext cx="6585105" cy="3099506"/>
          </a:xfrm>
          <a:prstGeom prst="rect">
            <a:avLst/>
          </a:prstGeom>
        </p:spPr>
      </p:pic>
      <p:sp>
        <p:nvSpPr>
          <p:cNvPr id="8" name="文本框 7">
            <a:extLst>
              <a:ext uri="{FF2B5EF4-FFF2-40B4-BE49-F238E27FC236}">
                <a16:creationId xmlns:a16="http://schemas.microsoft.com/office/drawing/2014/main" id="{50D9B7B8-3D56-8586-A352-A88E37CEB7DD}"/>
              </a:ext>
            </a:extLst>
          </p:cNvPr>
          <p:cNvSpPr txBox="1"/>
          <p:nvPr/>
        </p:nvSpPr>
        <p:spPr>
          <a:xfrm>
            <a:off x="424640" y="1980293"/>
            <a:ext cx="6096000" cy="400110"/>
          </a:xfrm>
          <a:prstGeom prst="rect">
            <a:avLst/>
          </a:prstGeom>
          <a:noFill/>
        </p:spPr>
        <p:txBody>
          <a:bodyPr wrap="square">
            <a:spAutoFit/>
          </a:bodyPr>
          <a:lstStyle/>
          <a:p>
            <a:pPr marL="285750" indent="-285750">
              <a:buFont typeface="Arial" panose="020B0604020202020204" pitchFamily="34" charset="0"/>
              <a:buChar char="•"/>
            </a:pPr>
            <a:r>
              <a:rPr lang="zh-CN" altLang="zh-CN" sz="2000" dirty="0">
                <a:latin typeface="楷体" panose="02010609060101010101" pitchFamily="49" charset="-122"/>
                <a:ea typeface="楷体" panose="02010609060101010101" pitchFamily="49" charset="-122"/>
              </a:rPr>
              <a:t>用户登陆注册子系统</a:t>
            </a:r>
            <a:endParaRPr lang="zh-CN" altLang="en-US" sz="2000" dirty="0">
              <a:latin typeface="楷体" panose="02010609060101010101" pitchFamily="49" charset="-122"/>
              <a:ea typeface="楷体" panose="02010609060101010101" pitchFamily="49" charset="-122"/>
            </a:endParaRPr>
          </a:p>
        </p:txBody>
      </p:sp>
      <p:pic>
        <p:nvPicPr>
          <p:cNvPr id="9" name="图片 8">
            <a:extLst>
              <a:ext uri="{FF2B5EF4-FFF2-40B4-BE49-F238E27FC236}">
                <a16:creationId xmlns:a16="http://schemas.microsoft.com/office/drawing/2014/main" id="{65580822-4E99-D4CC-15F1-C8768166F1D9}"/>
              </a:ext>
            </a:extLst>
          </p:cNvPr>
          <p:cNvPicPr>
            <a:picLocks noChangeAspect="1"/>
          </p:cNvPicPr>
          <p:nvPr/>
        </p:nvPicPr>
        <p:blipFill rotWithShape="1">
          <a:blip r:embed="rId4">
            <a:extLst>
              <a:ext uri="{28A0092B-C50C-407E-A947-70E740481C1C}">
                <a14:useLocalDpi xmlns:a14="http://schemas.microsoft.com/office/drawing/2010/main" val="0"/>
              </a:ext>
            </a:extLst>
          </a:blip>
          <a:srcRect r="5805"/>
          <a:stretch/>
        </p:blipFill>
        <p:spPr bwMode="auto">
          <a:xfrm>
            <a:off x="6951406" y="2611967"/>
            <a:ext cx="5012598" cy="3751205"/>
          </a:xfrm>
          <a:prstGeom prst="rect">
            <a:avLst/>
          </a:prstGeom>
          <a:noFill/>
          <a:ln>
            <a:noFill/>
          </a:ln>
        </p:spPr>
      </p:pic>
      <p:sp>
        <p:nvSpPr>
          <p:cNvPr id="11" name="文本框 10">
            <a:extLst>
              <a:ext uri="{FF2B5EF4-FFF2-40B4-BE49-F238E27FC236}">
                <a16:creationId xmlns:a16="http://schemas.microsoft.com/office/drawing/2014/main" id="{55F028A2-44A7-FED1-0D18-14CBE34D297B}"/>
              </a:ext>
            </a:extLst>
          </p:cNvPr>
          <p:cNvSpPr txBox="1"/>
          <p:nvPr/>
        </p:nvSpPr>
        <p:spPr>
          <a:xfrm>
            <a:off x="7177548" y="1980293"/>
            <a:ext cx="6096000" cy="400110"/>
          </a:xfrm>
          <a:prstGeom prst="rect">
            <a:avLst/>
          </a:prstGeom>
          <a:noFill/>
        </p:spPr>
        <p:txBody>
          <a:bodyPr wrap="square">
            <a:spAutoFit/>
          </a:bodyPr>
          <a:lstStyle/>
          <a:p>
            <a:pPr marL="285750" indent="-285750">
              <a:buFont typeface="Arial" panose="020B0604020202020204" pitchFamily="34" charset="0"/>
              <a:buChar char="•"/>
            </a:pPr>
            <a:r>
              <a:rPr lang="zh-CN" altLang="zh-CN" sz="2000" dirty="0">
                <a:latin typeface="楷体" panose="02010609060101010101" pitchFamily="49" charset="-122"/>
                <a:ea typeface="楷体" panose="02010609060101010101" pitchFamily="49" charset="-122"/>
              </a:rPr>
              <a:t>洪水敏感性子系统</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3" name="文本框 2"/>
          <p:cNvSpPr txBox="1"/>
          <p:nvPr/>
        </p:nvSpPr>
        <p:spPr>
          <a:xfrm>
            <a:off x="1404957" y="494828"/>
            <a:ext cx="5733261" cy="646331"/>
          </a:xfrm>
          <a:prstGeom prst="rect">
            <a:avLst/>
          </a:prstGeom>
          <a:noFill/>
        </p:spPr>
        <p:txBody>
          <a:bodyPr vert="horz" wrap="square" rtlCol="0">
            <a:spAutoFit/>
          </a:bodyPr>
          <a:lstStyle/>
          <a:p>
            <a:r>
              <a:rPr lang="zh-CN" altLang="en-US" sz="3600" dirty="0">
                <a:solidFill>
                  <a:schemeClr val="accent2"/>
                </a:solidFill>
                <a:latin typeface="汉仪雅酷黑-65J" panose="00020600040101010101" charset="-122"/>
                <a:ea typeface="汉仪雅酷黑-65J" panose="00020600040101010101" charset="-122"/>
              </a:rPr>
              <a:t>基于场景建模</a:t>
            </a:r>
            <a:r>
              <a:rPr lang="en-US" altLang="zh-CN" sz="3600" dirty="0">
                <a:solidFill>
                  <a:schemeClr val="accent2"/>
                </a:solidFill>
                <a:latin typeface="汉仪雅酷黑-65J" panose="00020600040101010101" charset="-122"/>
                <a:ea typeface="汉仪雅酷黑-65J" panose="00020600040101010101" charset="-122"/>
              </a:rPr>
              <a:t>——</a:t>
            </a:r>
            <a:r>
              <a:rPr lang="zh-CN" altLang="en-US" sz="3600" dirty="0">
                <a:solidFill>
                  <a:schemeClr val="accent2"/>
                </a:solidFill>
                <a:latin typeface="汉仪雅酷黑-65J" panose="00020600040101010101" charset="-122"/>
                <a:ea typeface="汉仪雅酷黑-65J" panose="00020600040101010101" charset="-122"/>
              </a:rPr>
              <a:t>活动图</a:t>
            </a:r>
          </a:p>
        </p:txBody>
      </p:sp>
      <p:sp>
        <p:nvSpPr>
          <p:cNvPr id="4" name="文本框 3"/>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02</a:t>
            </a:r>
            <a:endParaRPr lang="zh-CN" altLang="en-US" sz="3600" dirty="0">
              <a:solidFill>
                <a:schemeClr val="bg1"/>
              </a:solidFill>
              <a:latin typeface="+mj-ea"/>
              <a:ea typeface="+mj-ea"/>
            </a:endParaRPr>
          </a:p>
        </p:txBody>
      </p:sp>
      <p:sp>
        <p:nvSpPr>
          <p:cNvPr id="2" name="矩形 1">
            <a:extLst>
              <a:ext uri="{FF2B5EF4-FFF2-40B4-BE49-F238E27FC236}">
                <a16:creationId xmlns:a16="http://schemas.microsoft.com/office/drawing/2014/main" id="{B3C0DBC1-73F8-6B72-2199-0AA47A7D9730}"/>
              </a:ext>
            </a:extLst>
          </p:cNvPr>
          <p:cNvSpPr/>
          <p:nvPr/>
        </p:nvSpPr>
        <p:spPr>
          <a:xfrm>
            <a:off x="424640" y="1403211"/>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A39B2FE-A037-EDA3-33F0-CE4CCBDEBFCE}"/>
              </a:ext>
            </a:extLst>
          </p:cNvPr>
          <p:cNvPicPr>
            <a:picLocks noChangeAspect="1"/>
          </p:cNvPicPr>
          <p:nvPr/>
        </p:nvPicPr>
        <p:blipFill>
          <a:blip r:embed="rId3"/>
          <a:stretch>
            <a:fillRect/>
          </a:stretch>
        </p:blipFill>
        <p:spPr>
          <a:xfrm>
            <a:off x="121340" y="2041788"/>
            <a:ext cx="3613758" cy="4538734"/>
          </a:xfrm>
          <a:prstGeom prst="rect">
            <a:avLst/>
          </a:prstGeom>
        </p:spPr>
      </p:pic>
      <p:sp>
        <p:nvSpPr>
          <p:cNvPr id="9" name="文本框 8">
            <a:extLst>
              <a:ext uri="{FF2B5EF4-FFF2-40B4-BE49-F238E27FC236}">
                <a16:creationId xmlns:a16="http://schemas.microsoft.com/office/drawing/2014/main" id="{DD5467FE-EEFA-F06A-B3E3-B25F40001889}"/>
              </a:ext>
            </a:extLst>
          </p:cNvPr>
          <p:cNvSpPr txBox="1"/>
          <p:nvPr/>
        </p:nvSpPr>
        <p:spPr>
          <a:xfrm>
            <a:off x="121340" y="1646492"/>
            <a:ext cx="6096000" cy="400110"/>
          </a:xfrm>
          <a:prstGeom prst="rect">
            <a:avLst/>
          </a:prstGeom>
          <a:noFill/>
        </p:spPr>
        <p:txBody>
          <a:bodyPr wrap="square">
            <a:spAutoFit/>
          </a:bodyPr>
          <a:lstStyle/>
          <a:p>
            <a:pPr marL="285750" indent="-285750">
              <a:buFont typeface="Arial" panose="020B0604020202020204" pitchFamily="34" charset="0"/>
              <a:buChar char="•"/>
            </a:pPr>
            <a:r>
              <a:rPr lang="zh-CN" altLang="zh-CN" sz="2000" dirty="0">
                <a:latin typeface="楷体" panose="02010609060101010101" pitchFamily="49" charset="-122"/>
                <a:ea typeface="楷体" panose="02010609060101010101" pitchFamily="49" charset="-122"/>
              </a:rPr>
              <a:t>用户注册用例</a:t>
            </a:r>
            <a:endParaRPr lang="zh-CN" altLang="en-US" sz="2000" dirty="0">
              <a:latin typeface="楷体" panose="02010609060101010101" pitchFamily="49" charset="-122"/>
              <a:ea typeface="楷体" panose="02010609060101010101" pitchFamily="49" charset="-122"/>
            </a:endParaRPr>
          </a:p>
        </p:txBody>
      </p:sp>
      <p:pic>
        <p:nvPicPr>
          <p:cNvPr id="10" name="图片 9">
            <a:extLst>
              <a:ext uri="{FF2B5EF4-FFF2-40B4-BE49-F238E27FC236}">
                <a16:creationId xmlns:a16="http://schemas.microsoft.com/office/drawing/2014/main" id="{308D9ED3-5569-C278-B1DA-A8298CD5530D}"/>
              </a:ext>
            </a:extLst>
          </p:cNvPr>
          <p:cNvPicPr>
            <a:picLocks noChangeAspect="1"/>
          </p:cNvPicPr>
          <p:nvPr/>
        </p:nvPicPr>
        <p:blipFill>
          <a:blip r:embed="rId4"/>
          <a:stretch>
            <a:fillRect/>
          </a:stretch>
        </p:blipFill>
        <p:spPr>
          <a:xfrm>
            <a:off x="3735098" y="2041788"/>
            <a:ext cx="4153823" cy="4463384"/>
          </a:xfrm>
          <a:prstGeom prst="rect">
            <a:avLst/>
          </a:prstGeom>
        </p:spPr>
      </p:pic>
      <p:pic>
        <p:nvPicPr>
          <p:cNvPr id="11" name="图片 10">
            <a:extLst>
              <a:ext uri="{FF2B5EF4-FFF2-40B4-BE49-F238E27FC236}">
                <a16:creationId xmlns:a16="http://schemas.microsoft.com/office/drawing/2014/main" id="{3D8C3DA9-E564-19C6-1F9C-69BFBA5551D6}"/>
              </a:ext>
            </a:extLst>
          </p:cNvPr>
          <p:cNvPicPr>
            <a:picLocks noChangeAspect="1"/>
          </p:cNvPicPr>
          <p:nvPr/>
        </p:nvPicPr>
        <p:blipFill rotWithShape="1">
          <a:blip r:embed="rId5"/>
          <a:srcRect b="5326"/>
          <a:stretch/>
        </p:blipFill>
        <p:spPr>
          <a:xfrm>
            <a:off x="7888921" y="2045150"/>
            <a:ext cx="4137879" cy="4535372"/>
          </a:xfrm>
          <a:prstGeom prst="rect">
            <a:avLst/>
          </a:prstGeom>
        </p:spPr>
      </p:pic>
      <p:sp>
        <p:nvSpPr>
          <p:cNvPr id="13" name="文本框 12">
            <a:extLst>
              <a:ext uri="{FF2B5EF4-FFF2-40B4-BE49-F238E27FC236}">
                <a16:creationId xmlns:a16="http://schemas.microsoft.com/office/drawing/2014/main" id="{F924AFC8-E909-CBA3-894E-B290CB3707B9}"/>
              </a:ext>
            </a:extLst>
          </p:cNvPr>
          <p:cNvSpPr txBox="1"/>
          <p:nvPr/>
        </p:nvSpPr>
        <p:spPr>
          <a:xfrm>
            <a:off x="7888921" y="1642158"/>
            <a:ext cx="6096000" cy="400110"/>
          </a:xfrm>
          <a:prstGeom prst="rect">
            <a:avLst/>
          </a:prstGeom>
          <a:noFill/>
        </p:spPr>
        <p:txBody>
          <a:bodyPr wrap="square">
            <a:spAutoFit/>
          </a:bodyPr>
          <a:lstStyle/>
          <a:p>
            <a:pPr marL="285750" indent="-285750">
              <a:buFont typeface="Arial" panose="020B0604020202020204" pitchFamily="34" charset="0"/>
              <a:buChar char="•"/>
            </a:pPr>
            <a:r>
              <a:rPr lang="zh-CN" altLang="zh-CN" sz="2000" dirty="0">
                <a:latin typeface="楷体" panose="02010609060101010101" pitchFamily="49" charset="-122"/>
                <a:ea typeface="楷体" panose="02010609060101010101" pitchFamily="49" charset="-122"/>
              </a:rPr>
              <a:t>找回密码用例</a:t>
            </a:r>
            <a:endParaRPr lang="zh-CN" altLang="en-US" sz="2000" dirty="0">
              <a:latin typeface="楷体" panose="02010609060101010101" pitchFamily="49" charset="-122"/>
              <a:ea typeface="楷体" panose="02010609060101010101" pitchFamily="49" charset="-122"/>
            </a:endParaRPr>
          </a:p>
        </p:txBody>
      </p:sp>
      <p:sp>
        <p:nvSpPr>
          <p:cNvPr id="16" name="文本框 15">
            <a:extLst>
              <a:ext uri="{FF2B5EF4-FFF2-40B4-BE49-F238E27FC236}">
                <a16:creationId xmlns:a16="http://schemas.microsoft.com/office/drawing/2014/main" id="{F9B5112D-9257-E6A3-83D3-AD22B06C4113}"/>
              </a:ext>
            </a:extLst>
          </p:cNvPr>
          <p:cNvSpPr txBox="1"/>
          <p:nvPr/>
        </p:nvSpPr>
        <p:spPr>
          <a:xfrm>
            <a:off x="3735098" y="1642158"/>
            <a:ext cx="2482242" cy="400110"/>
          </a:xfrm>
          <a:prstGeom prst="rect">
            <a:avLst/>
          </a:prstGeom>
          <a:noFill/>
        </p:spPr>
        <p:txBody>
          <a:bodyPr wrap="square">
            <a:spAutoFit/>
          </a:bodyPr>
          <a:lstStyle/>
          <a:p>
            <a:pPr marL="285750" indent="-285750">
              <a:buFont typeface="Arial" panose="020B0604020202020204" pitchFamily="34" charset="0"/>
              <a:buChar char="•"/>
            </a:pPr>
            <a:r>
              <a:rPr lang="zh-CN" altLang="zh-CN" sz="2000" dirty="0">
                <a:latin typeface="楷体" panose="02010609060101010101" pitchFamily="49" charset="-122"/>
                <a:ea typeface="楷体" panose="02010609060101010101" pitchFamily="49" charset="-122"/>
              </a:rPr>
              <a:t>用户</a:t>
            </a:r>
            <a:r>
              <a:rPr lang="zh-CN" altLang="en-US" sz="2000" dirty="0">
                <a:latin typeface="楷体" panose="02010609060101010101" pitchFamily="49" charset="-122"/>
                <a:ea typeface="楷体" panose="02010609060101010101" pitchFamily="49" charset="-122"/>
              </a:rPr>
              <a:t>登录</a:t>
            </a:r>
            <a:r>
              <a:rPr lang="zh-CN" altLang="zh-CN" sz="2000" dirty="0">
                <a:latin typeface="楷体" panose="02010609060101010101" pitchFamily="49" charset="-122"/>
                <a:ea typeface="楷体" panose="02010609060101010101" pitchFamily="49" charset="-122"/>
              </a:rPr>
              <a:t>用例</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2153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srcRect l="29534"/>
          <a:stretch>
            <a:fillRect/>
          </a:stretch>
        </p:blipFill>
        <p:spPr>
          <a:xfrm>
            <a:off x="0" y="302841"/>
            <a:ext cx="1469226" cy="908383"/>
          </a:xfrm>
          <a:prstGeom prst="rect">
            <a:avLst/>
          </a:prstGeom>
        </p:spPr>
      </p:pic>
      <p:sp>
        <p:nvSpPr>
          <p:cNvPr id="3" name="文本框 2"/>
          <p:cNvSpPr txBox="1"/>
          <p:nvPr/>
        </p:nvSpPr>
        <p:spPr>
          <a:xfrm>
            <a:off x="1404957" y="494828"/>
            <a:ext cx="5733261" cy="646331"/>
          </a:xfrm>
          <a:prstGeom prst="rect">
            <a:avLst/>
          </a:prstGeom>
          <a:noFill/>
        </p:spPr>
        <p:txBody>
          <a:bodyPr vert="horz" wrap="square" rtlCol="0">
            <a:spAutoFit/>
          </a:bodyPr>
          <a:lstStyle/>
          <a:p>
            <a:r>
              <a:rPr lang="zh-CN" altLang="en-US" sz="3600" dirty="0">
                <a:solidFill>
                  <a:schemeClr val="accent2"/>
                </a:solidFill>
                <a:latin typeface="汉仪雅酷黑-65J" panose="00020600040101010101" charset="-122"/>
                <a:ea typeface="汉仪雅酷黑-65J" panose="00020600040101010101" charset="-122"/>
              </a:rPr>
              <a:t>基于场景建模</a:t>
            </a:r>
            <a:r>
              <a:rPr lang="en-US" altLang="zh-CN" sz="3600" dirty="0">
                <a:solidFill>
                  <a:schemeClr val="accent2"/>
                </a:solidFill>
                <a:latin typeface="汉仪雅酷黑-65J" panose="00020600040101010101" charset="-122"/>
                <a:ea typeface="汉仪雅酷黑-65J" panose="00020600040101010101" charset="-122"/>
              </a:rPr>
              <a:t>——</a:t>
            </a:r>
            <a:r>
              <a:rPr lang="zh-CN" altLang="en-US" sz="3600" dirty="0">
                <a:solidFill>
                  <a:schemeClr val="accent2"/>
                </a:solidFill>
                <a:latin typeface="汉仪雅酷黑-65J" panose="00020600040101010101" charset="-122"/>
                <a:ea typeface="汉仪雅酷黑-65J" panose="00020600040101010101" charset="-122"/>
              </a:rPr>
              <a:t>活动图</a:t>
            </a:r>
          </a:p>
        </p:txBody>
      </p:sp>
      <p:sp>
        <p:nvSpPr>
          <p:cNvPr id="4" name="文本框 3"/>
          <p:cNvSpPr txBox="1"/>
          <p:nvPr/>
        </p:nvSpPr>
        <p:spPr>
          <a:xfrm>
            <a:off x="83020" y="494828"/>
            <a:ext cx="1075220" cy="646331"/>
          </a:xfrm>
          <a:prstGeom prst="rect">
            <a:avLst/>
          </a:prstGeom>
          <a:noFill/>
        </p:spPr>
        <p:txBody>
          <a:bodyPr vert="horz" wrap="square" rtlCol="0">
            <a:spAutoFit/>
          </a:bodyPr>
          <a:lstStyle/>
          <a:p>
            <a:pPr algn="ctr"/>
            <a:r>
              <a:rPr lang="en-US" altLang="zh-CN" sz="3600" dirty="0">
                <a:solidFill>
                  <a:schemeClr val="bg1"/>
                </a:solidFill>
                <a:latin typeface="+mj-ea"/>
                <a:ea typeface="+mj-ea"/>
              </a:rPr>
              <a:t>02</a:t>
            </a:r>
            <a:endParaRPr lang="zh-CN" altLang="en-US" sz="3600" dirty="0">
              <a:solidFill>
                <a:schemeClr val="bg1"/>
              </a:solidFill>
              <a:latin typeface="+mj-ea"/>
              <a:ea typeface="+mj-ea"/>
            </a:endParaRPr>
          </a:p>
        </p:txBody>
      </p:sp>
      <p:sp>
        <p:nvSpPr>
          <p:cNvPr id="2" name="矩形 1">
            <a:extLst>
              <a:ext uri="{FF2B5EF4-FFF2-40B4-BE49-F238E27FC236}">
                <a16:creationId xmlns:a16="http://schemas.microsoft.com/office/drawing/2014/main" id="{B3C0DBC1-73F8-6B72-2199-0AA47A7D9730}"/>
              </a:ext>
            </a:extLst>
          </p:cNvPr>
          <p:cNvSpPr/>
          <p:nvPr/>
        </p:nvSpPr>
        <p:spPr>
          <a:xfrm>
            <a:off x="424640" y="1403211"/>
            <a:ext cx="3310458" cy="103918"/>
          </a:xfrm>
          <a:prstGeom prst="rect">
            <a:avLst/>
          </a:prstGeom>
          <a:gradFill>
            <a:gsLst>
              <a:gs pos="0">
                <a:schemeClr val="accent1">
                  <a:alpha val="0"/>
                </a:schemeClr>
              </a:gs>
              <a:gs pos="40000">
                <a:schemeClr val="accent1">
                  <a:alpha val="10000"/>
                </a:schemeClr>
              </a:gs>
              <a:gs pos="100000">
                <a:schemeClr val="accent1">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D5467FE-EEFA-F06A-B3E3-B25F40001889}"/>
              </a:ext>
            </a:extLst>
          </p:cNvPr>
          <p:cNvSpPr txBox="1"/>
          <p:nvPr/>
        </p:nvSpPr>
        <p:spPr>
          <a:xfrm>
            <a:off x="210580" y="1584515"/>
            <a:ext cx="6096000" cy="400110"/>
          </a:xfrm>
          <a:prstGeom prst="rect">
            <a:avLst/>
          </a:prstGeom>
          <a:noFill/>
        </p:spPr>
        <p:txBody>
          <a:bodyPr wrap="square">
            <a:spAutoFit/>
          </a:bodyPr>
          <a:lstStyle/>
          <a:p>
            <a:pPr marL="285750" indent="-285750">
              <a:buFont typeface="Arial" panose="020B0604020202020204" pitchFamily="34" charset="0"/>
              <a:buChar char="•"/>
            </a:pPr>
            <a:r>
              <a:rPr lang="zh-CN" altLang="zh-CN" sz="2000" dirty="0">
                <a:latin typeface="楷体" panose="02010609060101010101" pitchFamily="49" charset="-122"/>
                <a:ea typeface="楷体" panose="02010609060101010101" pitchFamily="49" charset="-122"/>
              </a:rPr>
              <a:t>上传数据用例</a:t>
            </a:r>
            <a:endParaRPr lang="zh-CN" altLang="en-US" sz="2000" dirty="0">
              <a:latin typeface="楷体" panose="02010609060101010101" pitchFamily="49" charset="-122"/>
              <a:ea typeface="楷体" panose="02010609060101010101" pitchFamily="49" charset="-122"/>
            </a:endParaRPr>
          </a:p>
        </p:txBody>
      </p:sp>
      <p:sp>
        <p:nvSpPr>
          <p:cNvPr id="13" name="文本框 12">
            <a:extLst>
              <a:ext uri="{FF2B5EF4-FFF2-40B4-BE49-F238E27FC236}">
                <a16:creationId xmlns:a16="http://schemas.microsoft.com/office/drawing/2014/main" id="{F924AFC8-E909-CBA3-894E-B290CB3707B9}"/>
              </a:ext>
            </a:extLst>
          </p:cNvPr>
          <p:cNvSpPr txBox="1"/>
          <p:nvPr/>
        </p:nvSpPr>
        <p:spPr>
          <a:xfrm>
            <a:off x="7719357" y="494828"/>
            <a:ext cx="6096000"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生成风险图</a:t>
            </a:r>
            <a:r>
              <a:rPr lang="zh-CN" altLang="zh-CN" sz="2000" dirty="0">
                <a:latin typeface="楷体" panose="02010609060101010101" pitchFamily="49" charset="-122"/>
                <a:ea typeface="楷体" panose="02010609060101010101" pitchFamily="49" charset="-122"/>
              </a:rPr>
              <a:t>用例</a:t>
            </a:r>
            <a:endParaRPr lang="zh-CN" altLang="en-US" sz="2000"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C1536A17-DB9B-D79D-0A55-E2623E48FD07}"/>
              </a:ext>
            </a:extLst>
          </p:cNvPr>
          <p:cNvPicPr>
            <a:picLocks noChangeAspect="1"/>
          </p:cNvPicPr>
          <p:nvPr/>
        </p:nvPicPr>
        <p:blipFill rotWithShape="1">
          <a:blip r:embed="rId3">
            <a:extLst>
              <a:ext uri="{28A0092B-C50C-407E-A947-70E740481C1C}">
                <a14:useLocalDpi xmlns:a14="http://schemas.microsoft.com/office/drawing/2010/main" val="0"/>
              </a:ext>
            </a:extLst>
          </a:blip>
          <a:srcRect r="6385" b="6864"/>
          <a:stretch/>
        </p:blipFill>
        <p:spPr bwMode="auto">
          <a:xfrm>
            <a:off x="83020" y="1969781"/>
            <a:ext cx="3524518" cy="4895120"/>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2535B6D3-84E0-D038-E133-AA48B6EDF765}"/>
              </a:ext>
            </a:extLst>
          </p:cNvPr>
          <p:cNvPicPr>
            <a:picLocks noChangeAspect="1"/>
          </p:cNvPicPr>
          <p:nvPr/>
        </p:nvPicPr>
        <p:blipFill rotWithShape="1">
          <a:blip r:embed="rId4">
            <a:extLst>
              <a:ext uri="{28A0092B-C50C-407E-A947-70E740481C1C}">
                <a14:useLocalDpi xmlns:a14="http://schemas.microsoft.com/office/drawing/2010/main" val="0"/>
              </a:ext>
            </a:extLst>
          </a:blip>
          <a:srcRect b="8509"/>
          <a:stretch/>
        </p:blipFill>
        <p:spPr bwMode="auto">
          <a:xfrm>
            <a:off x="7719357" y="924231"/>
            <a:ext cx="4472643" cy="5691841"/>
          </a:xfrm>
          <a:prstGeom prst="rect">
            <a:avLst/>
          </a:prstGeom>
          <a:noFill/>
          <a:ln>
            <a:noFill/>
          </a:ln>
        </p:spPr>
      </p:pic>
      <p:pic>
        <p:nvPicPr>
          <p:cNvPr id="8" name="图片 7">
            <a:extLst>
              <a:ext uri="{FF2B5EF4-FFF2-40B4-BE49-F238E27FC236}">
                <a16:creationId xmlns:a16="http://schemas.microsoft.com/office/drawing/2014/main" id="{A3F75CE3-59EA-4F45-1EBF-BCEC605ED5B8}"/>
              </a:ext>
            </a:extLst>
          </p:cNvPr>
          <p:cNvPicPr>
            <a:picLocks noChangeAspect="1"/>
          </p:cNvPicPr>
          <p:nvPr/>
        </p:nvPicPr>
        <p:blipFill>
          <a:blip r:embed="rId5"/>
          <a:stretch>
            <a:fillRect/>
          </a:stretch>
        </p:blipFill>
        <p:spPr>
          <a:xfrm>
            <a:off x="3776742" y="1983593"/>
            <a:ext cx="3773411" cy="4817734"/>
          </a:xfrm>
          <a:prstGeom prst="rect">
            <a:avLst/>
          </a:prstGeom>
        </p:spPr>
      </p:pic>
      <p:sp>
        <p:nvSpPr>
          <p:cNvPr id="15" name="文本框 14">
            <a:extLst>
              <a:ext uri="{FF2B5EF4-FFF2-40B4-BE49-F238E27FC236}">
                <a16:creationId xmlns:a16="http://schemas.microsoft.com/office/drawing/2014/main" id="{05016B93-CF70-FE4E-F767-A635E0537292}"/>
              </a:ext>
            </a:extLst>
          </p:cNvPr>
          <p:cNvSpPr txBox="1"/>
          <p:nvPr/>
        </p:nvSpPr>
        <p:spPr>
          <a:xfrm>
            <a:off x="3704302" y="1614261"/>
            <a:ext cx="6867832" cy="400110"/>
          </a:xfrm>
          <a:prstGeom prst="rect">
            <a:avLst/>
          </a:prstGeom>
          <a:noFill/>
        </p:spPr>
        <p:txBody>
          <a:bodyPr wrap="square">
            <a:spAutoFit/>
          </a:bodyPr>
          <a:lstStyle/>
          <a:p>
            <a:pPr marL="285750" indent="-285750">
              <a:buFont typeface="Arial" panose="020B0604020202020204" pitchFamily="34" charset="0"/>
              <a:buChar char="•"/>
            </a:pPr>
            <a:r>
              <a:rPr lang="zh-CN" altLang="zh-CN" sz="2000" dirty="0">
                <a:latin typeface="楷体" panose="02010609060101010101" pitchFamily="49" charset="-122"/>
                <a:ea typeface="楷体" panose="02010609060101010101" pitchFamily="49" charset="-122"/>
              </a:rPr>
              <a:t>查看风险图用例</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18642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r="35321" b="74000"/>
          <a:stretch>
            <a:fillRect/>
          </a:stretch>
        </p:blipFill>
        <p:spPr>
          <a:xfrm>
            <a:off x="0" y="0"/>
            <a:ext cx="7174523" cy="1622066"/>
          </a:xfrm>
          <a:custGeom>
            <a:avLst/>
            <a:gdLst>
              <a:gd name="connsiteX0" fmla="*/ 0 w 7010400"/>
              <a:gd name="connsiteY0" fmla="*/ 0 h 1584960"/>
              <a:gd name="connsiteX1" fmla="*/ 7010400 w 7010400"/>
              <a:gd name="connsiteY1" fmla="*/ 0 h 1584960"/>
              <a:gd name="connsiteX2" fmla="*/ 7010400 w 7010400"/>
              <a:gd name="connsiteY2" fmla="*/ 1584960 h 1584960"/>
              <a:gd name="connsiteX3" fmla="*/ 0 w 7010400"/>
              <a:gd name="connsiteY3" fmla="*/ 1584960 h 1584960"/>
              <a:gd name="connsiteX4" fmla="*/ 0 w 7010400"/>
              <a:gd name="connsiteY4" fmla="*/ 0 h 15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0" h="1584960">
                <a:moveTo>
                  <a:pt x="0" y="0"/>
                </a:moveTo>
                <a:lnTo>
                  <a:pt x="7010400" y="0"/>
                </a:lnTo>
                <a:lnTo>
                  <a:pt x="7010400" y="1584960"/>
                </a:lnTo>
                <a:lnTo>
                  <a:pt x="0" y="1584960"/>
                </a:lnTo>
                <a:lnTo>
                  <a:pt x="0" y="0"/>
                </a:lnTo>
                <a:close/>
              </a:path>
            </a:pathLst>
          </a:custGeom>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rcRect l="34722" t="34121" r="54142" b="51494"/>
          <a:stretch>
            <a:fillRect/>
          </a:stretch>
        </p:blipFill>
        <p:spPr>
          <a:xfrm>
            <a:off x="10884808" y="1"/>
            <a:ext cx="1307193" cy="949693"/>
          </a:xfrm>
          <a:custGeom>
            <a:avLst/>
            <a:gdLst>
              <a:gd name="connsiteX0" fmla="*/ 50261 w 1307193"/>
              <a:gd name="connsiteY0" fmla="*/ 0 h 949693"/>
              <a:gd name="connsiteX1" fmla="*/ 1307193 w 1307193"/>
              <a:gd name="connsiteY1" fmla="*/ 0 h 949693"/>
              <a:gd name="connsiteX2" fmla="*/ 1307193 w 1307193"/>
              <a:gd name="connsiteY2" fmla="*/ 852599 h 949693"/>
              <a:gd name="connsiteX3" fmla="*/ 1273260 w 1307193"/>
              <a:gd name="connsiteY3" fmla="*/ 863397 h 949693"/>
              <a:gd name="connsiteX4" fmla="*/ 1170570 w 1307193"/>
              <a:gd name="connsiteY4" fmla="*/ 894280 h 949693"/>
              <a:gd name="connsiteX5" fmla="*/ 1137559 w 1307193"/>
              <a:gd name="connsiteY5" fmla="*/ 916286 h 949693"/>
              <a:gd name="connsiteX6" fmla="*/ 917491 w 1307193"/>
              <a:gd name="connsiteY6" fmla="*/ 949297 h 949693"/>
              <a:gd name="connsiteX7" fmla="*/ 752440 w 1307193"/>
              <a:gd name="connsiteY7" fmla="*/ 916286 h 949693"/>
              <a:gd name="connsiteX8" fmla="*/ 543375 w 1307193"/>
              <a:gd name="connsiteY8" fmla="*/ 905283 h 949693"/>
              <a:gd name="connsiteX9" fmla="*/ 488358 w 1307193"/>
              <a:gd name="connsiteY9" fmla="*/ 883276 h 949693"/>
              <a:gd name="connsiteX10" fmla="*/ 345313 w 1307193"/>
              <a:gd name="connsiteY10" fmla="*/ 773242 h 949693"/>
              <a:gd name="connsiteX11" fmla="*/ 268290 w 1307193"/>
              <a:gd name="connsiteY11" fmla="*/ 740232 h 949693"/>
              <a:gd name="connsiteX12" fmla="*/ 235279 w 1307193"/>
              <a:gd name="connsiteY12" fmla="*/ 729228 h 949693"/>
              <a:gd name="connsiteX13" fmla="*/ 213272 w 1307193"/>
              <a:gd name="connsiteY13" fmla="*/ 663208 h 949693"/>
              <a:gd name="connsiteX14" fmla="*/ 103238 w 1307193"/>
              <a:gd name="connsiteY14" fmla="*/ 531167 h 949693"/>
              <a:gd name="connsiteX15" fmla="*/ 59225 w 1307193"/>
              <a:gd name="connsiteY15" fmla="*/ 476150 h 949693"/>
              <a:gd name="connsiteX16" fmla="*/ 26214 w 1307193"/>
              <a:gd name="connsiteY16" fmla="*/ 344109 h 949693"/>
              <a:gd name="connsiteX17" fmla="*/ 15211 w 1307193"/>
              <a:gd name="connsiteY17" fmla="*/ 47016 h 949693"/>
              <a:gd name="connsiteX18" fmla="*/ 41870 w 1307193"/>
              <a:gd name="connsiteY18" fmla="*/ 11648 h 949693"/>
              <a:gd name="connsiteX19" fmla="*/ 50261 w 1307193"/>
              <a:gd name="connsiteY19" fmla="*/ 0 h 94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7193" h="949693">
                <a:moveTo>
                  <a:pt x="50261" y="0"/>
                </a:moveTo>
                <a:lnTo>
                  <a:pt x="1307193" y="0"/>
                </a:lnTo>
                <a:lnTo>
                  <a:pt x="1307193" y="852599"/>
                </a:lnTo>
                <a:lnTo>
                  <a:pt x="1273260" y="863397"/>
                </a:lnTo>
                <a:cubicBezTo>
                  <a:pt x="1240810" y="871576"/>
                  <a:pt x="1208975" y="877211"/>
                  <a:pt x="1170570" y="894280"/>
                </a:cubicBezTo>
                <a:cubicBezTo>
                  <a:pt x="1158485" y="899650"/>
                  <a:pt x="1148563" y="908951"/>
                  <a:pt x="1137559" y="916286"/>
                </a:cubicBezTo>
                <a:cubicBezTo>
                  <a:pt x="1064204" y="927290"/>
                  <a:pt x="991479" y="944012"/>
                  <a:pt x="917491" y="949297"/>
                </a:cubicBezTo>
                <a:cubicBezTo>
                  <a:pt x="865956" y="952978"/>
                  <a:pt x="801020" y="930166"/>
                  <a:pt x="752440" y="916286"/>
                </a:cubicBezTo>
                <a:cubicBezTo>
                  <a:pt x="682751" y="912618"/>
                  <a:pt x="612621" y="913938"/>
                  <a:pt x="543375" y="905283"/>
                </a:cubicBezTo>
                <a:cubicBezTo>
                  <a:pt x="523776" y="902833"/>
                  <a:pt x="506697" y="890611"/>
                  <a:pt x="488358" y="883276"/>
                </a:cubicBezTo>
                <a:cubicBezTo>
                  <a:pt x="422675" y="857003"/>
                  <a:pt x="402011" y="801591"/>
                  <a:pt x="345313" y="773242"/>
                </a:cubicBezTo>
                <a:cubicBezTo>
                  <a:pt x="320329" y="760749"/>
                  <a:pt x="294224" y="750606"/>
                  <a:pt x="268290" y="740232"/>
                </a:cubicBezTo>
                <a:cubicBezTo>
                  <a:pt x="257520" y="735925"/>
                  <a:pt x="242021" y="738667"/>
                  <a:pt x="235279" y="729228"/>
                </a:cubicBezTo>
                <a:cubicBezTo>
                  <a:pt x="221796" y="710352"/>
                  <a:pt x="220608" y="685215"/>
                  <a:pt x="213272" y="663208"/>
                </a:cubicBezTo>
                <a:cubicBezTo>
                  <a:pt x="104515" y="554450"/>
                  <a:pt x="184941" y="643509"/>
                  <a:pt x="103238" y="531167"/>
                </a:cubicBezTo>
                <a:cubicBezTo>
                  <a:pt x="89424" y="512173"/>
                  <a:pt x="69728" y="497156"/>
                  <a:pt x="59225" y="476150"/>
                </a:cubicBezTo>
                <a:cubicBezTo>
                  <a:pt x="51146" y="459993"/>
                  <a:pt x="29101" y="370083"/>
                  <a:pt x="26214" y="344109"/>
                </a:cubicBezTo>
                <a:cubicBezTo>
                  <a:pt x="-872" y="100336"/>
                  <a:pt x="-10902" y="177577"/>
                  <a:pt x="15211" y="47016"/>
                </a:cubicBezTo>
                <a:cubicBezTo>
                  <a:pt x="15907" y="46089"/>
                  <a:pt x="28747" y="29392"/>
                  <a:pt x="41870" y="11648"/>
                </a:cubicBezTo>
                <a:lnTo>
                  <a:pt x="50261" y="0"/>
                </a:lnTo>
                <a:close/>
              </a:path>
            </a:pathLst>
          </a:custGeom>
        </p:spPr>
      </p:pic>
      <p:pic>
        <p:nvPicPr>
          <p:cNvPr id="39" name="图片 38"/>
          <p:cNvPicPr>
            <a:picLocks noChangeAspect="1"/>
          </p:cNvPicPr>
          <p:nvPr/>
        </p:nvPicPr>
        <p:blipFill rotWithShape="1">
          <a:blip r:embed="rId3" cstate="print">
            <a:extLst>
              <a:ext uri="{28A0092B-C50C-407E-A947-70E740481C1C}">
                <a14:useLocalDpi xmlns:a14="http://schemas.microsoft.com/office/drawing/2010/main" val="0"/>
              </a:ext>
            </a:extLst>
          </a:blip>
          <a:srcRect l="54144" t="69118" r="21656"/>
          <a:stretch>
            <a:fillRect/>
          </a:stretch>
        </p:blipFill>
        <p:spPr>
          <a:xfrm flipH="1" flipV="1">
            <a:off x="-2" y="5858940"/>
            <a:ext cx="1391934" cy="999060"/>
          </a:xfrm>
          <a:custGeom>
            <a:avLst/>
            <a:gdLst>
              <a:gd name="connsiteX0" fmla="*/ 1391934 w 1391934"/>
              <a:gd name="connsiteY0" fmla="*/ 999060 h 999060"/>
              <a:gd name="connsiteX1" fmla="*/ 0 w 1391934"/>
              <a:gd name="connsiteY1" fmla="*/ 999060 h 999060"/>
              <a:gd name="connsiteX2" fmla="*/ 0 w 1391934"/>
              <a:gd name="connsiteY2" fmla="*/ 0 h 999060"/>
              <a:gd name="connsiteX3" fmla="*/ 1391934 w 1391934"/>
              <a:gd name="connsiteY3" fmla="*/ 0 h 999060"/>
              <a:gd name="connsiteX4" fmla="*/ 1391934 w 1391934"/>
              <a:gd name="connsiteY4" fmla="*/ 999060 h 99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934" h="999060">
                <a:moveTo>
                  <a:pt x="1391934" y="999060"/>
                </a:moveTo>
                <a:lnTo>
                  <a:pt x="0" y="999060"/>
                </a:lnTo>
                <a:lnTo>
                  <a:pt x="0" y="0"/>
                </a:lnTo>
                <a:lnTo>
                  <a:pt x="1391934" y="0"/>
                </a:lnTo>
                <a:lnTo>
                  <a:pt x="1391934" y="999060"/>
                </a:lnTo>
                <a:close/>
              </a:path>
            </a:pathLst>
          </a:custGeom>
        </p:spPr>
      </p:pic>
      <p:pic>
        <p:nvPicPr>
          <p:cNvPr id="36" name="图片 35"/>
          <p:cNvPicPr>
            <a:picLocks noChangeAspect="1"/>
          </p:cNvPicPr>
          <p:nvPr/>
        </p:nvPicPr>
        <p:blipFill rotWithShape="1">
          <a:blip r:embed="rId4" cstate="print">
            <a:extLst>
              <a:ext uri="{28A0092B-C50C-407E-A947-70E740481C1C}">
                <a14:useLocalDpi xmlns:a14="http://schemas.microsoft.com/office/drawing/2010/main" val="0"/>
              </a:ext>
            </a:extLst>
          </a:blip>
          <a:srcRect l="22517" b="76540"/>
          <a:stretch>
            <a:fillRect/>
          </a:stretch>
        </p:blipFill>
        <p:spPr>
          <a:xfrm flipV="1">
            <a:off x="4371999" y="5526331"/>
            <a:ext cx="7820001" cy="1331669"/>
          </a:xfrm>
          <a:prstGeom prst="rect">
            <a:avLst/>
          </a:prstGeom>
        </p:spPr>
      </p:pic>
      <p:sp>
        <p:nvSpPr>
          <p:cNvPr id="7" name="文本框 6">
            <a:extLst>
              <a:ext uri="{FF2B5EF4-FFF2-40B4-BE49-F238E27FC236}">
                <a16:creationId xmlns:a16="http://schemas.microsoft.com/office/drawing/2014/main" id="{ACDDD410-0AFE-6076-2B1C-BF3B4AFA90FE}"/>
              </a:ext>
            </a:extLst>
          </p:cNvPr>
          <p:cNvSpPr txBox="1"/>
          <p:nvPr/>
        </p:nvSpPr>
        <p:spPr>
          <a:xfrm>
            <a:off x="3930904" y="3043686"/>
            <a:ext cx="4330193" cy="923330"/>
          </a:xfrm>
          <a:prstGeom prst="rect">
            <a:avLst/>
          </a:prstGeom>
          <a:noFill/>
        </p:spPr>
        <p:txBody>
          <a:bodyPr vert="horz" wrap="square" rtlCol="0">
            <a:spAutoFit/>
          </a:bodyPr>
          <a:lstStyle/>
          <a:p>
            <a:pPr algn="ctr"/>
            <a:r>
              <a:rPr lang="zh-CN" altLang="en-US" sz="5400" dirty="0">
                <a:solidFill>
                  <a:schemeClr val="accent2"/>
                </a:solidFill>
                <a:latin typeface="汉仪雅酷黑-65J" panose="00020600040101010101" charset="-122"/>
                <a:ea typeface="汉仪雅酷黑-65J" panose="00020600040101010101" charset="-122"/>
              </a:rPr>
              <a:t>设计建模</a:t>
            </a:r>
          </a:p>
        </p:txBody>
      </p:sp>
      <p:sp>
        <p:nvSpPr>
          <p:cNvPr id="9" name="矩形: 圆角 8">
            <a:extLst>
              <a:ext uri="{FF2B5EF4-FFF2-40B4-BE49-F238E27FC236}">
                <a16:creationId xmlns:a16="http://schemas.microsoft.com/office/drawing/2014/main" id="{A73F2F05-652B-AE3B-4EA9-95CEE7B26307}"/>
              </a:ext>
            </a:extLst>
          </p:cNvPr>
          <p:cNvSpPr/>
          <p:nvPr/>
        </p:nvSpPr>
        <p:spPr>
          <a:xfrm>
            <a:off x="5084194" y="2232005"/>
            <a:ext cx="2023612" cy="574926"/>
          </a:xfrm>
          <a:prstGeom prst="roundRect">
            <a:avLst>
              <a:gd name="adj" fmla="val 202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ea"/>
                <a:ea typeface="+mj-ea"/>
              </a:rPr>
              <a:t>Part 03</a:t>
            </a:r>
            <a:endParaRPr lang="zh-CN" altLang="en-US" sz="3600" dirty="0">
              <a:latin typeface="+mj-ea"/>
              <a:ea typeface="+mj-ea"/>
            </a:endParaRPr>
          </a:p>
        </p:txBody>
      </p:sp>
      <p:sp>
        <p:nvSpPr>
          <p:cNvPr id="10" name="矩形 9">
            <a:extLst>
              <a:ext uri="{FF2B5EF4-FFF2-40B4-BE49-F238E27FC236}">
                <a16:creationId xmlns:a16="http://schemas.microsoft.com/office/drawing/2014/main" id="{0BC911C6-AC5F-F9BA-CF7C-6F0EF36E2719}"/>
              </a:ext>
            </a:extLst>
          </p:cNvPr>
          <p:cNvSpPr/>
          <p:nvPr/>
        </p:nvSpPr>
        <p:spPr>
          <a:xfrm>
            <a:off x="4048464" y="3953133"/>
            <a:ext cx="4095070" cy="625236"/>
          </a:xfrm>
          <a:prstGeom prst="rect">
            <a:avLst/>
          </a:prstGeom>
        </p:spPr>
        <p:txBody>
          <a:bodyPr vert="horz" wrap="square">
            <a:spAutoFit/>
          </a:bodyPr>
          <a:lstStyle/>
          <a:p>
            <a:pPr algn="ctr">
              <a:lnSpc>
                <a:spcPct val="200000"/>
              </a:lnSpc>
            </a:pPr>
            <a:r>
              <a:rPr lang="en-US" altLang="zh-CN" sz="2000" dirty="0">
                <a:solidFill>
                  <a:schemeClr val="accent1"/>
                </a:solidFill>
                <a:latin typeface="汉仪雅酷黑-65J" panose="00020600040101010101" charset="-122"/>
                <a:ea typeface="汉仪雅酷黑-65J" panose="00020600040101010101" charset="-122"/>
              </a:rPr>
              <a:t>Design modeling</a:t>
            </a:r>
            <a:endParaRPr lang="zh-CN" altLang="en-US" sz="2000" dirty="0">
              <a:solidFill>
                <a:schemeClr val="accent1"/>
              </a:solidFill>
              <a:latin typeface="汉仪雅酷黑-65J" panose="00020600040101010101" charset="-122"/>
              <a:ea typeface="汉仪雅酷黑-65J" panose="00020600040101010101" charset="-122"/>
            </a:endParaRPr>
          </a:p>
        </p:txBody>
      </p:sp>
      <p:pic>
        <p:nvPicPr>
          <p:cNvPr id="2" name="Picture 2" descr="京博控股集团">
            <a:extLst>
              <a:ext uri="{FF2B5EF4-FFF2-40B4-BE49-F238E27FC236}">
                <a16:creationId xmlns:a16="http://schemas.microsoft.com/office/drawing/2014/main" id="{8AE553CD-24DD-BB2B-C182-C1862D04479B}"/>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5144" y="0"/>
            <a:ext cx="1331089" cy="1331089"/>
          </a:xfrm>
          <a:prstGeom prst="ellipse">
            <a:avLst/>
          </a:prstGeom>
          <a:ln w="190500" cap="rnd">
            <a:noFill/>
            <a:prstDash val="solid"/>
          </a:ln>
          <a:effectLst>
            <a:outerShdw blurRad="127000" sx="1000" sy="1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6c96d06d-1e57-4262-84ee-0158ae787101"/>
  <p:tag name="COMMONDATA" val="eyJoZGlkIjoiYmQ4M2YyOGExYzc4MDFmM2JkNGU4Mjk5ZmRlNTdjNzgifQ=="/>
</p:tagLst>
</file>

<file path=ppt/theme/theme1.xml><?xml version="1.0" encoding="utf-8"?>
<a:theme xmlns:a="http://schemas.openxmlformats.org/drawingml/2006/main" name="Office 主题​​">
  <a:themeElements>
    <a:clrScheme name="自定义 2605">
      <a:dk1>
        <a:sysClr val="windowText" lastClr="000000"/>
      </a:dk1>
      <a:lt1>
        <a:sysClr val="window" lastClr="FFFFFF"/>
      </a:lt1>
      <a:dk2>
        <a:srgbClr val="44546A"/>
      </a:dk2>
      <a:lt2>
        <a:srgbClr val="E7E6E6"/>
      </a:lt2>
      <a:accent1>
        <a:srgbClr val="6978A3"/>
      </a:accent1>
      <a:accent2>
        <a:srgbClr val="7F8CB0"/>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汉仪旗黑-55简"/>
        <a:ea typeface="汉仪雅酷黑-65J"/>
        <a:cs typeface=""/>
      </a:majorFont>
      <a:minorFont>
        <a:latin typeface="汉仪旗黑-55简"/>
        <a:ea typeface="汉仪旗黑-55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1721</TotalTime>
  <Words>832</Words>
  <Application>Microsoft Office PowerPoint</Application>
  <PresentationFormat>宽屏</PresentationFormat>
  <Paragraphs>166</Paragraphs>
  <Slides>22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汉仪雅酷黑-65J</vt:lpstr>
      <vt:lpstr>汉仪旗黑-55简</vt:lpstr>
      <vt:lpstr>Arial</vt:lpstr>
      <vt:lpstr>Consolas</vt:lpstr>
      <vt:lpstr>楷体</vt:lpstr>
      <vt:lpstr>等线</vt:lpstr>
      <vt:lpstr>Wingdings</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Lijue Xiao</dc:creator>
  <cp:lastModifiedBy>村民g 快乐</cp:lastModifiedBy>
  <cp:revision>20</cp:revision>
  <dcterms:created xsi:type="dcterms:W3CDTF">2023-11-08T06:28:59Z</dcterms:created>
  <dcterms:modified xsi:type="dcterms:W3CDTF">2024-01-11T05:58:18Z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E924834A4F2545D88D9BD092976EF120_11</vt:lpwstr>
  </property>
  <property fmtid="{D5CDD505-2E9C-101B-9397-08002B2CF9AE}" pid="3" name="KSOProductBuildVer">
    <vt:lpwstr>2052-12.1.0.15712</vt:lpwstr>
  </property>
  <property fmtid="{D5CDD505-2E9C-101B-9397-08002B2CF9AE}" pid="4" name="KSOTemplateUUID">
    <vt:lpwstr>v1.0_mb_gSe/hfhqsxqqssX9/I8wYg==</vt:lpwstr>
  </property>
</Properties>
</file>